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6_2FE3589F.xml" ContentType="application/vnd.ms-powerpoint.comments+xml"/>
  <Override PartName="/ppt/comments/modernComment_117_2FA0C337.xml" ContentType="application/vnd.ms-powerpoint.comments+xml"/>
  <Override PartName="/ppt/notesSlides/notesSlide4.xml" ContentType="application/vnd.openxmlformats-officedocument.presentationml.notesSlide+xml"/>
  <Override PartName="/ppt/comments/modernComment_11D_FC313071.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86"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4" r:id="rId33"/>
    <p:sldId id="283" r:id="rId34"/>
    <p:sldId id="28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454E62-E9C1-86B6-F6CB-55BD354F119F}" name="Mario Kuszkowski" initials="MK" userId="S::mario@mednethealth.com::7e194157-f8af-4fea-9c5d-1d4ec1bebb6e" providerId="AD"/>
  <p188:author id="{69EFB7F3-4E05-E1BF-3E5F-8A66E5BA3D70}" name="Nikita Oakley" initials="NO" userId="S::noakley@mednethealth.com::2a4c2a8b-23fe-42fe-aea5-8ab977cafa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C200"/>
    <a:srgbClr val="000000"/>
    <a:srgbClr val="0E155D"/>
    <a:srgbClr val="9FCC3E"/>
    <a:srgbClr val="196A24"/>
    <a:srgbClr val="7C2DC9"/>
    <a:srgbClr val="E11908"/>
    <a:srgbClr val="5E5E5E"/>
    <a:srgbClr val="DEE9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8C4CA-C5BA-4E24-A80A-BDAD6E3AFC82}" v="13" dt="2026-02-18T11:06:05.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838"/>
    <p:restoredTop sz="94640"/>
  </p:normalViewPr>
  <p:slideViewPr>
    <p:cSldViewPr snapToGrid="0">
      <p:cViewPr varScale="1">
        <p:scale>
          <a:sx n="91" d="100"/>
          <a:sy n="91" d="100"/>
        </p:scale>
        <p:origin x="629"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omments/modernComment_116_2FE3589F.xml><?xml version="1.0" encoding="utf-8"?>
<p188:cmLst xmlns:a="http://schemas.openxmlformats.org/drawingml/2006/main" xmlns:r="http://schemas.openxmlformats.org/officeDocument/2006/relationships" xmlns:p188="http://schemas.microsoft.com/office/powerpoint/2018/8/main">
  <p188:cm id="{7DA97E9B-B8D7-E94E-816D-11CC50FB8468}" authorId="{69EFB7F3-4E05-E1BF-3E5F-8A66E5BA3D70}" status="resolved" created="2025-11-20T11:45:59.712" complete="100000">
    <pc:sldMkLst xmlns:pc="http://schemas.microsoft.com/office/powerpoint/2013/main/command">
      <pc:docMk/>
      <pc:sldMk cId="803428511" sldId="278"/>
    </pc:sldMkLst>
    <p188:replyLst>
      <p188:reply id="{57785E5A-D56D-144E-85FC-36C86A79E919}" authorId="{69EFB7F3-4E05-E1BF-3E5F-8A66E5BA3D70}" created="2025-11-20T16:45:02.645">
        <p188:txBody>
          <a:bodyPr/>
          <a:lstStyle/>
          <a:p>
            <a:r>
              <a:rPr lang="en-US"/>
              <a:t>Need to still find appropriate alternative</a:t>
            </a:r>
          </a:p>
        </p188:txBody>
      </p188:reply>
    </p188:replyLst>
    <p188:txBody>
      <a:bodyPr/>
      <a:lstStyle/>
      <a:p>
        <a:r>
          <a:rPr lang="en-US"/>
          <a:t>update image/crdit</a:t>
        </a:r>
      </a:p>
    </p188:txBody>
  </p188:cm>
</p188:cmLst>
</file>

<file path=ppt/comments/modernComment_117_2FA0C337.xml><?xml version="1.0" encoding="utf-8"?>
<p188:cmLst xmlns:a="http://schemas.openxmlformats.org/drawingml/2006/main" xmlns:r="http://schemas.openxmlformats.org/officeDocument/2006/relationships" xmlns:p188="http://schemas.microsoft.com/office/powerpoint/2018/8/main">
  <p188:cm id="{E6AAA1DD-7C37-7F48-A07C-1AF7A0CFB1FD}" authorId="{69EFB7F3-4E05-E1BF-3E5F-8A66E5BA3D70}" status="resolved" created="2025-11-20T11:46:16.931" complete="100000">
    <ac:deMkLst xmlns:ac="http://schemas.microsoft.com/office/drawing/2013/main/command">
      <pc:docMk xmlns:pc="http://schemas.microsoft.com/office/powerpoint/2013/main/command"/>
      <pc:sldMk xmlns:pc="http://schemas.microsoft.com/office/powerpoint/2013/main/command" cId="799064887" sldId="279"/>
      <ac:picMk id="2" creationId="{DCEADDE8-76AF-D108-9FDE-4BFE3AC194B2}"/>
    </ac:deMkLst>
    <p188:txBody>
      <a:bodyPr/>
      <a:lstStyle/>
      <a:p>
        <a:r>
          <a:rPr lang="en-US"/>
          <a:t>update image/crdit</a:t>
        </a:r>
      </a:p>
    </p188:txBody>
  </p188:cm>
  <p188:cm id="{E5C6CC6A-CF8F-4C4D-A088-D31A8420F27F}" authorId="{69EFB7F3-4E05-E1BF-3E5F-8A66E5BA3D70}" status="resolved" created="2025-11-20T11:46:27.831" complete="100000">
    <ac:deMkLst xmlns:ac="http://schemas.microsoft.com/office/drawing/2013/main/command">
      <pc:docMk xmlns:pc="http://schemas.microsoft.com/office/powerpoint/2013/main/command"/>
      <pc:sldMk xmlns:pc="http://schemas.microsoft.com/office/powerpoint/2013/main/command" cId="799064887" sldId="279"/>
      <ac:spMk id="6" creationId="{93F5FBBB-C317-CDB3-994B-CA313F794D51}"/>
    </ac:deMkLst>
    <p188:txBody>
      <a:bodyPr/>
      <a:lstStyle/>
      <a:p>
        <a:r>
          <a:rPr lang="en-US"/>
          <a:t>Add animation</a:t>
        </a:r>
      </a:p>
    </p188:txBody>
  </p188:cm>
</p188:cmLst>
</file>

<file path=ppt/comments/modernComment_11D_FC313071.xml><?xml version="1.0" encoding="utf-8"?>
<p188:cmLst xmlns:a="http://schemas.openxmlformats.org/drawingml/2006/main" xmlns:r="http://schemas.openxmlformats.org/officeDocument/2006/relationships" xmlns:p188="http://schemas.microsoft.com/office/powerpoint/2018/8/main">
  <p188:cm id="{D3117603-C916-734A-8335-EC6726D75967}" authorId="{69EFB7F3-4E05-E1BF-3E5F-8A66E5BA3D70}" status="resolved" created="2025-11-20T12:36:36.648" complete="100000">
    <ac:deMkLst xmlns:ac="http://schemas.microsoft.com/office/drawing/2013/main/command">
      <pc:docMk xmlns:pc="http://schemas.microsoft.com/office/powerpoint/2013/main/command"/>
      <pc:sldMk xmlns:pc="http://schemas.microsoft.com/office/powerpoint/2013/main/command" cId="4231082097" sldId="285"/>
      <ac:picMk id="11" creationId="{DC2E956D-984A-DE32-C19E-68DBFDADABB2}"/>
    </ac:deMkLst>
    <p188:replyLst>
      <p188:reply id="{B465CB67-4FE0-644D-9839-56446578C7F2}" authorId="{69EFB7F3-4E05-E1BF-3E5F-8A66E5BA3D70}" created="2025-11-20T16:45:38.747">
        <p188:txBody>
          <a:bodyPr/>
          <a:lstStyle/>
          <a:p>
            <a:r>
              <a:rPr lang="en-US"/>
              <a:t>Need to reach out to YYC and get the name of these gentlemen</a:t>
            </a:r>
          </a:p>
        </p188:txBody>
      </p188:reply>
      <p188:reply id="{8159DFDD-06EC-2C47-9525-ED6DC9A7C607}" authorId="{69EFB7F3-4E05-E1BF-3E5F-8A66E5BA3D70}" created="2025-11-27T16:58:54.630">
        <p188:txBody>
          <a:bodyPr/>
          <a:lstStyle/>
          <a:p>
            <a:r>
              <a:rPr lang="en-US"/>
              <a:t>we are changing this image
</a:t>
            </a:r>
          </a:p>
        </p188:txBody>
      </p188:reply>
    </p188:replyLst>
    <p188:txBody>
      <a:bodyPr/>
      <a:lstStyle/>
      <a:p>
        <a:r>
          <a:rPr lang="en-US"/>
          <a:t>credits?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ECA54-1176-5740-B2F1-8AAC6E92DB45}" type="datetimeFigureOut">
              <a:rPr lang="en-US" smtClean="0"/>
              <a:t>2/18/2026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395C5-0215-E74E-B9A8-F3632A30D7EE}" type="slidenum">
              <a:rPr lang="en-US" smtClean="0"/>
              <a:t>‹#›</a:t>
            </a:fld>
            <a:endParaRPr lang="en-US"/>
          </a:p>
        </p:txBody>
      </p:sp>
    </p:spTree>
    <p:extLst>
      <p:ext uri="{BB962C8B-B14F-4D97-AF65-F5344CB8AC3E}">
        <p14:creationId xmlns:p14="http://schemas.microsoft.com/office/powerpoint/2010/main" val="3719453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395C5-0215-E74E-B9A8-F3632A30D7EE}" type="slidenum">
              <a:rPr lang="en-US" smtClean="0"/>
              <a:t>5</a:t>
            </a:fld>
            <a:endParaRPr lang="en-US"/>
          </a:p>
        </p:txBody>
      </p:sp>
    </p:spTree>
    <p:extLst>
      <p:ext uri="{BB962C8B-B14F-4D97-AF65-F5344CB8AC3E}">
        <p14:creationId xmlns:p14="http://schemas.microsoft.com/office/powerpoint/2010/main" val="2576375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395C5-0215-E74E-B9A8-F3632A30D7EE}" type="slidenum">
              <a:rPr lang="en-US" smtClean="0"/>
              <a:t>7</a:t>
            </a:fld>
            <a:endParaRPr lang="en-US"/>
          </a:p>
        </p:txBody>
      </p:sp>
    </p:spTree>
    <p:extLst>
      <p:ext uri="{BB962C8B-B14F-4D97-AF65-F5344CB8AC3E}">
        <p14:creationId xmlns:p14="http://schemas.microsoft.com/office/powerpoint/2010/main" val="4159067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395C5-0215-E74E-B9A8-F3632A30D7EE}" type="slidenum">
              <a:rPr lang="en-US" smtClean="0"/>
              <a:t>17</a:t>
            </a:fld>
            <a:endParaRPr lang="en-US"/>
          </a:p>
        </p:txBody>
      </p:sp>
    </p:spTree>
    <p:extLst>
      <p:ext uri="{BB962C8B-B14F-4D97-AF65-F5344CB8AC3E}">
        <p14:creationId xmlns:p14="http://schemas.microsoft.com/office/powerpoint/2010/main" val="246978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395C5-0215-E74E-B9A8-F3632A30D7EE}" type="slidenum">
              <a:rPr lang="en-US" smtClean="0"/>
              <a:t>31</a:t>
            </a:fld>
            <a:endParaRPr lang="en-US"/>
          </a:p>
        </p:txBody>
      </p:sp>
    </p:spTree>
    <p:extLst>
      <p:ext uri="{BB962C8B-B14F-4D97-AF65-F5344CB8AC3E}">
        <p14:creationId xmlns:p14="http://schemas.microsoft.com/office/powerpoint/2010/main" val="771415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logo with people in the center&#10;&#10;AI-generated content may be incorrect.">
            <a:extLst>
              <a:ext uri="{FF2B5EF4-FFF2-40B4-BE49-F238E27FC236}">
                <a16:creationId xmlns:a16="http://schemas.microsoft.com/office/drawing/2014/main" id="{1BC791BF-7A89-B408-34C6-70FBB212F1BF}"/>
              </a:ext>
            </a:extLst>
          </p:cNvPr>
          <p:cNvPicPr>
            <a:picLocks noChangeAspect="1"/>
          </p:cNvPicPr>
          <p:nvPr userDrawn="1"/>
        </p:nvPicPr>
        <p:blipFill>
          <a:blip r:embed="rId2">
            <a:alphaModFix amt="3000"/>
          </a:blip>
          <a:srcRect l="16718" t="5031" b="7106"/>
          <a:stretch>
            <a:fillRect/>
          </a:stretch>
        </p:blipFill>
        <p:spPr>
          <a:xfrm>
            <a:off x="144000" y="-16821"/>
            <a:ext cx="6313950" cy="6858000"/>
          </a:xfrm>
          <a:prstGeom prst="rect">
            <a:avLst/>
          </a:prstGeom>
        </p:spPr>
      </p:pic>
      <p:sp>
        <p:nvSpPr>
          <p:cNvPr id="9" name="Rectangle 8">
            <a:extLst>
              <a:ext uri="{FF2B5EF4-FFF2-40B4-BE49-F238E27FC236}">
                <a16:creationId xmlns:a16="http://schemas.microsoft.com/office/drawing/2014/main" id="{03263CBD-1DE6-499E-0F6A-300203486EB8}"/>
              </a:ext>
            </a:extLst>
          </p:cNvPr>
          <p:cNvSpPr/>
          <p:nvPr userDrawn="1"/>
        </p:nvSpPr>
        <p:spPr>
          <a:xfrm>
            <a:off x="0" y="0"/>
            <a:ext cx="144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30951-AA3C-C887-EBE3-578F70D8A688}"/>
              </a:ext>
            </a:extLst>
          </p:cNvPr>
          <p:cNvSpPr/>
          <p:nvPr userDrawn="1"/>
        </p:nvSpPr>
        <p:spPr>
          <a:xfrm>
            <a:off x="0" y="6125887"/>
            <a:ext cx="144000" cy="144000"/>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176E80-DAC0-5CE6-835B-999716D8EF4C}"/>
              </a:ext>
            </a:extLst>
          </p:cNvPr>
          <p:cNvSpPr/>
          <p:nvPr userDrawn="1"/>
        </p:nvSpPr>
        <p:spPr>
          <a:xfrm>
            <a:off x="0" y="6271516"/>
            <a:ext cx="144000" cy="180083"/>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DBE184-5D8B-68E7-C1C1-D96B7A6F4596}"/>
              </a:ext>
            </a:extLst>
          </p:cNvPr>
          <p:cNvSpPr/>
          <p:nvPr userDrawn="1"/>
        </p:nvSpPr>
        <p:spPr>
          <a:xfrm>
            <a:off x="0" y="6418793"/>
            <a:ext cx="144000" cy="226481"/>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E6307E-238F-5E21-8103-25FA6F374D17}"/>
              </a:ext>
            </a:extLst>
          </p:cNvPr>
          <p:cNvSpPr/>
          <p:nvPr userDrawn="1"/>
        </p:nvSpPr>
        <p:spPr>
          <a:xfrm>
            <a:off x="0" y="6566397"/>
            <a:ext cx="144000" cy="144000"/>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9AD222-C03B-B3F8-37F6-6694837B6DAF}"/>
              </a:ext>
            </a:extLst>
          </p:cNvPr>
          <p:cNvSpPr/>
          <p:nvPr userDrawn="1"/>
        </p:nvSpPr>
        <p:spPr>
          <a:xfrm>
            <a:off x="0" y="6714000"/>
            <a:ext cx="144000" cy="144000"/>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430212-6B8F-193D-9C1B-68385252FEDF}"/>
              </a:ext>
            </a:extLst>
          </p:cNvPr>
          <p:cNvSpPr/>
          <p:nvPr userDrawn="1"/>
        </p:nvSpPr>
        <p:spPr>
          <a:xfrm>
            <a:off x="144000" y="0"/>
            <a:ext cx="9000000" cy="87034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a:extLst>
              <a:ext uri="{FF2B5EF4-FFF2-40B4-BE49-F238E27FC236}">
                <a16:creationId xmlns:a16="http://schemas.microsoft.com/office/drawing/2014/main" id="{FED1F89C-9724-AE88-AB22-A74529AB1B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5705" y="268814"/>
            <a:ext cx="2037665" cy="3327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DCDA976C-9C3E-3294-D893-275F4CFC966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9655" y="280968"/>
            <a:ext cx="761345" cy="3084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logo with green text&#10;&#10;AI-generated content may be incorrect.">
            <a:extLst>
              <a:ext uri="{FF2B5EF4-FFF2-40B4-BE49-F238E27FC236}">
                <a16:creationId xmlns:a16="http://schemas.microsoft.com/office/drawing/2014/main" id="{29C37474-4C5B-10E9-AB33-62FF7D386DF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70016" y="173564"/>
            <a:ext cx="1390504" cy="532761"/>
          </a:xfrm>
          <a:prstGeom prst="rect">
            <a:avLst/>
          </a:prstGeom>
        </p:spPr>
      </p:pic>
      <p:sp>
        <p:nvSpPr>
          <p:cNvPr id="25" name="Round Diagonal Corner of Rectangle 24">
            <a:extLst>
              <a:ext uri="{FF2B5EF4-FFF2-40B4-BE49-F238E27FC236}">
                <a16:creationId xmlns:a16="http://schemas.microsoft.com/office/drawing/2014/main" id="{00F8420B-547D-98C5-DA70-3B2877A7906B}"/>
              </a:ext>
            </a:extLst>
          </p:cNvPr>
          <p:cNvSpPr/>
          <p:nvPr userDrawn="1"/>
        </p:nvSpPr>
        <p:spPr>
          <a:xfrm>
            <a:off x="4170016" y="1766845"/>
            <a:ext cx="4530935" cy="2895600"/>
          </a:xfrm>
          <a:prstGeom prst="round2DiagRect">
            <a:avLst/>
          </a:prstGeom>
          <a:solidFill>
            <a:srgbClr val="DEE9EF"/>
          </a:solidFill>
          <a:ln>
            <a:noFill/>
          </a:ln>
          <a:effectLst>
            <a:outerShdw blurRad="50800" dist="38100" dir="5400000" algn="t" rotWithShape="0">
              <a:prstClr val="black">
                <a:alpha val="9627"/>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EB37CAB-303E-8710-8A8F-B8F9BF4BEA96}"/>
              </a:ext>
            </a:extLst>
          </p:cNvPr>
          <p:cNvSpPr txBox="1"/>
          <p:nvPr userDrawn="1"/>
        </p:nvSpPr>
        <p:spPr>
          <a:xfrm>
            <a:off x="4545685" y="2050315"/>
            <a:ext cx="4112529" cy="1200329"/>
          </a:xfrm>
          <a:prstGeom prst="rect">
            <a:avLst/>
          </a:prstGeom>
          <a:noFill/>
        </p:spPr>
        <p:txBody>
          <a:bodyPr wrap="square" rtlCol="0">
            <a:spAutoFit/>
          </a:bodyPr>
          <a:lstStyle/>
          <a:p>
            <a:r>
              <a:rPr lang="en-US" sz="7200" b="1" dirty="0">
                <a:solidFill>
                  <a:srgbClr val="3B376A"/>
                </a:solidFill>
                <a:latin typeface="Montserrat" pitchFamily="2" charset="77"/>
                <a:ea typeface="Helvetica Neue" panose="02000503000000020004" pitchFamily="2" charset="0"/>
                <a:cs typeface="Raanana" pitchFamily="2" charset="-79"/>
              </a:rPr>
              <a:t>Cancer</a:t>
            </a:r>
          </a:p>
        </p:txBody>
      </p:sp>
      <p:sp>
        <p:nvSpPr>
          <p:cNvPr id="27" name="TextBox 26">
            <a:extLst>
              <a:ext uri="{FF2B5EF4-FFF2-40B4-BE49-F238E27FC236}">
                <a16:creationId xmlns:a16="http://schemas.microsoft.com/office/drawing/2014/main" id="{80D00E6D-489C-7CC0-0A19-725473CA625F}"/>
              </a:ext>
            </a:extLst>
          </p:cNvPr>
          <p:cNvSpPr txBox="1"/>
          <p:nvPr userDrawn="1"/>
        </p:nvSpPr>
        <p:spPr>
          <a:xfrm>
            <a:off x="4545685" y="3159156"/>
            <a:ext cx="4112529" cy="1200329"/>
          </a:xfrm>
          <a:prstGeom prst="rect">
            <a:avLst/>
          </a:prstGeom>
          <a:noFill/>
        </p:spPr>
        <p:txBody>
          <a:bodyPr wrap="square" rtlCol="0">
            <a:spAutoFit/>
          </a:bodyPr>
          <a:lstStyle/>
          <a:p>
            <a:r>
              <a:rPr lang="en-US" sz="7200" b="1" spc="600" dirty="0">
                <a:solidFill>
                  <a:srgbClr val="3B376A"/>
                </a:solidFill>
                <a:latin typeface="Montserrat" pitchFamily="2" charset="77"/>
                <a:ea typeface="Helvetica Neue" panose="02000503000000020004" pitchFamily="2" charset="0"/>
                <a:cs typeface="Raanana" pitchFamily="2" charset="-79"/>
              </a:rPr>
              <a:t>S</a:t>
            </a:r>
            <a:r>
              <a:rPr lang="en-US" sz="7200" b="1" spc="600" dirty="0">
                <a:solidFill>
                  <a:srgbClr val="FF0400"/>
                </a:solidFill>
                <a:latin typeface="Montserrat" pitchFamily="2" charset="77"/>
                <a:ea typeface="Helvetica Neue" panose="02000503000000020004" pitchFamily="2" charset="0"/>
                <a:cs typeface="Raanana" pitchFamily="2" charset="-79"/>
              </a:rPr>
              <a:t>M</a:t>
            </a:r>
            <a:r>
              <a:rPr lang="en-US" sz="7200" b="1" spc="600" dirty="0">
                <a:solidFill>
                  <a:srgbClr val="F9C119"/>
                </a:solidFill>
                <a:latin typeface="Montserrat" pitchFamily="2" charset="77"/>
                <a:ea typeface="Helvetica Neue" panose="02000503000000020004" pitchFamily="2" charset="0"/>
                <a:cs typeface="Raanana" pitchFamily="2" charset="-79"/>
              </a:rPr>
              <a:t>A</a:t>
            </a:r>
            <a:r>
              <a:rPr lang="en-US" sz="7200" b="1" spc="600" dirty="0">
                <a:solidFill>
                  <a:srgbClr val="7ECE23"/>
                </a:solidFill>
                <a:latin typeface="Montserrat" pitchFamily="2" charset="77"/>
                <a:ea typeface="Helvetica Neue" panose="02000503000000020004" pitchFamily="2" charset="0"/>
                <a:cs typeface="Raanana" pitchFamily="2" charset="-79"/>
              </a:rPr>
              <a:t>R</a:t>
            </a:r>
            <a:r>
              <a:rPr lang="en-US" sz="7200" b="1" spc="600" dirty="0">
                <a:solidFill>
                  <a:srgbClr val="7030A0"/>
                </a:solidFill>
                <a:latin typeface="Montserrat" pitchFamily="2" charset="77"/>
                <a:ea typeface="Helvetica Neue" panose="02000503000000020004" pitchFamily="2" charset="0"/>
                <a:cs typeface="Raanana" pitchFamily="2" charset="-79"/>
              </a:rPr>
              <a:t>T</a:t>
            </a:r>
          </a:p>
        </p:txBody>
      </p:sp>
      <p:sp>
        <p:nvSpPr>
          <p:cNvPr id="30" name="Title 1">
            <a:extLst>
              <a:ext uri="{FF2B5EF4-FFF2-40B4-BE49-F238E27FC236}">
                <a16:creationId xmlns:a16="http://schemas.microsoft.com/office/drawing/2014/main" id="{898F9ACC-7BCC-68D8-06CA-50165145B24E}"/>
              </a:ext>
            </a:extLst>
          </p:cNvPr>
          <p:cNvSpPr>
            <a:spLocks noGrp="1"/>
          </p:cNvSpPr>
          <p:nvPr>
            <p:ph type="ctrTitle" hasCustomPrompt="1"/>
          </p:nvPr>
        </p:nvSpPr>
        <p:spPr>
          <a:xfrm>
            <a:off x="4170016" y="4964653"/>
            <a:ext cx="4633192" cy="406958"/>
          </a:xfrm>
        </p:spPr>
        <p:txBody>
          <a:bodyPr anchor="b">
            <a:noAutofit/>
          </a:bodyPr>
          <a:lstStyle>
            <a:lvl1pPr algn="ctr">
              <a:defRPr sz="2200" b="1">
                <a:solidFill>
                  <a:srgbClr val="196A24"/>
                </a:solidFill>
                <a:latin typeface="Montserrat" pitchFamily="2" charset="77"/>
              </a:defRPr>
            </a:lvl1pPr>
          </a:lstStyle>
          <a:p>
            <a:r>
              <a:rPr lang="en-GB" dirty="0"/>
              <a:t>Yorkshire Cancer Community</a:t>
            </a:r>
            <a:endParaRPr lang="en-US" dirty="0"/>
          </a:p>
        </p:txBody>
      </p:sp>
    </p:spTree>
    <p:extLst>
      <p:ext uri="{BB962C8B-B14F-4D97-AF65-F5344CB8AC3E}">
        <p14:creationId xmlns:p14="http://schemas.microsoft.com/office/powerpoint/2010/main" val="4188020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902CDB0-5898-CC42-A367-6353F6FC07B3}"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E7398-0322-E143-9C97-A1950EB02961}" type="slidenum">
              <a:rPr lang="en-US" smtClean="0"/>
              <a:t>‹#›</a:t>
            </a:fld>
            <a:endParaRPr lang="en-US"/>
          </a:p>
        </p:txBody>
      </p:sp>
    </p:spTree>
    <p:extLst>
      <p:ext uri="{BB962C8B-B14F-4D97-AF65-F5344CB8AC3E}">
        <p14:creationId xmlns:p14="http://schemas.microsoft.com/office/powerpoint/2010/main" val="375322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902CDB0-5898-CC42-A367-6353F6FC07B3}"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E7398-0322-E143-9C97-A1950EB02961}" type="slidenum">
              <a:rPr lang="en-US" smtClean="0"/>
              <a:t>‹#›</a:t>
            </a:fld>
            <a:endParaRPr lang="en-US"/>
          </a:p>
        </p:txBody>
      </p:sp>
    </p:spTree>
    <p:extLst>
      <p:ext uri="{BB962C8B-B14F-4D97-AF65-F5344CB8AC3E}">
        <p14:creationId xmlns:p14="http://schemas.microsoft.com/office/powerpoint/2010/main" val="2237457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902CDB0-5898-CC42-A367-6353F6FC07B3}" type="datetimeFigureOut">
              <a:rPr lang="en-US" smtClean="0"/>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E7398-0322-E143-9C97-A1950EB02961}" type="slidenum">
              <a:rPr lang="en-US" smtClean="0"/>
              <a:t>‹#›</a:t>
            </a:fld>
            <a:endParaRPr lang="en-US"/>
          </a:p>
        </p:txBody>
      </p:sp>
    </p:spTree>
    <p:extLst>
      <p:ext uri="{BB962C8B-B14F-4D97-AF65-F5344CB8AC3E}">
        <p14:creationId xmlns:p14="http://schemas.microsoft.com/office/powerpoint/2010/main" val="2724825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902CDB0-5898-CC42-A367-6353F6FC07B3}" type="datetimeFigureOut">
              <a:rPr lang="en-US" smtClean="0"/>
              <a:t>2/18/2026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8E7398-0322-E143-9C97-A1950EB02961}" type="slidenum">
              <a:rPr lang="en-US" smtClean="0"/>
              <a:t>‹#›</a:t>
            </a:fld>
            <a:endParaRPr lang="en-US"/>
          </a:p>
        </p:txBody>
      </p:sp>
    </p:spTree>
    <p:extLst>
      <p:ext uri="{BB962C8B-B14F-4D97-AF65-F5344CB8AC3E}">
        <p14:creationId xmlns:p14="http://schemas.microsoft.com/office/powerpoint/2010/main" val="115452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902CDB0-5898-CC42-A367-6353F6FC07B3}" type="datetimeFigureOut">
              <a:rPr lang="en-US" smtClean="0"/>
              <a:t>2/18/2026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8E7398-0322-E143-9C97-A1950EB02961}" type="slidenum">
              <a:rPr lang="en-US" smtClean="0"/>
              <a:t>‹#›</a:t>
            </a:fld>
            <a:endParaRPr lang="en-US"/>
          </a:p>
        </p:txBody>
      </p:sp>
    </p:spTree>
    <p:extLst>
      <p:ext uri="{BB962C8B-B14F-4D97-AF65-F5344CB8AC3E}">
        <p14:creationId xmlns:p14="http://schemas.microsoft.com/office/powerpoint/2010/main" val="4205897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02CDB0-5898-CC42-A367-6353F6FC07B3}" type="datetimeFigureOut">
              <a:rPr lang="en-US" smtClean="0"/>
              <a:t>2/18/2026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8E7398-0322-E143-9C97-A1950EB02961}" type="slidenum">
              <a:rPr lang="en-US" smtClean="0"/>
              <a:t>‹#›</a:t>
            </a:fld>
            <a:endParaRPr lang="en-US"/>
          </a:p>
        </p:txBody>
      </p:sp>
    </p:spTree>
    <p:extLst>
      <p:ext uri="{BB962C8B-B14F-4D97-AF65-F5344CB8AC3E}">
        <p14:creationId xmlns:p14="http://schemas.microsoft.com/office/powerpoint/2010/main" val="1119855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902CDB0-5898-CC42-A367-6353F6FC07B3}" type="datetimeFigureOut">
              <a:rPr lang="en-US" smtClean="0"/>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E7398-0322-E143-9C97-A1950EB02961}" type="slidenum">
              <a:rPr lang="en-US" smtClean="0"/>
              <a:t>‹#›</a:t>
            </a:fld>
            <a:endParaRPr lang="en-US"/>
          </a:p>
        </p:txBody>
      </p:sp>
    </p:spTree>
    <p:extLst>
      <p:ext uri="{BB962C8B-B14F-4D97-AF65-F5344CB8AC3E}">
        <p14:creationId xmlns:p14="http://schemas.microsoft.com/office/powerpoint/2010/main" val="2704007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902CDB0-5898-CC42-A367-6353F6FC07B3}" type="datetimeFigureOut">
              <a:rPr lang="en-US" smtClean="0"/>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E7398-0322-E143-9C97-A1950EB02961}" type="slidenum">
              <a:rPr lang="en-US" smtClean="0"/>
              <a:t>‹#›</a:t>
            </a:fld>
            <a:endParaRPr lang="en-US"/>
          </a:p>
        </p:txBody>
      </p:sp>
    </p:spTree>
    <p:extLst>
      <p:ext uri="{BB962C8B-B14F-4D97-AF65-F5344CB8AC3E}">
        <p14:creationId xmlns:p14="http://schemas.microsoft.com/office/powerpoint/2010/main" val="1472740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902CDB0-5898-CC42-A367-6353F6FC07B3}"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E7398-0322-E143-9C97-A1950EB02961}" type="slidenum">
              <a:rPr lang="en-US" smtClean="0"/>
              <a:t>‹#›</a:t>
            </a:fld>
            <a:endParaRPr lang="en-US"/>
          </a:p>
        </p:txBody>
      </p:sp>
    </p:spTree>
    <p:extLst>
      <p:ext uri="{BB962C8B-B14F-4D97-AF65-F5344CB8AC3E}">
        <p14:creationId xmlns:p14="http://schemas.microsoft.com/office/powerpoint/2010/main" val="1603665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902CDB0-5898-CC42-A367-6353F6FC07B3}"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E7398-0322-E143-9C97-A1950EB02961}" type="slidenum">
              <a:rPr lang="en-US" smtClean="0"/>
              <a:t>‹#›</a:t>
            </a:fld>
            <a:endParaRPr lang="en-US"/>
          </a:p>
        </p:txBody>
      </p:sp>
    </p:spTree>
    <p:extLst>
      <p:ext uri="{BB962C8B-B14F-4D97-AF65-F5344CB8AC3E}">
        <p14:creationId xmlns:p14="http://schemas.microsoft.com/office/powerpoint/2010/main" val="345994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A logo with people in the center&#10;&#10;AI-generated content may be incorrect.">
            <a:extLst>
              <a:ext uri="{FF2B5EF4-FFF2-40B4-BE49-F238E27FC236}">
                <a16:creationId xmlns:a16="http://schemas.microsoft.com/office/drawing/2014/main" id="{73BEEC18-EEA9-5CF5-B224-0283ACBA2B61}"/>
              </a:ext>
            </a:extLst>
          </p:cNvPr>
          <p:cNvPicPr>
            <a:picLocks noChangeAspect="1"/>
          </p:cNvPicPr>
          <p:nvPr userDrawn="1"/>
        </p:nvPicPr>
        <p:blipFill>
          <a:blip r:embed="rId2">
            <a:alphaModFix amt="3000"/>
          </a:blip>
          <a:srcRect l="16718" t="5031" b="7106"/>
          <a:stretch>
            <a:fillRect/>
          </a:stretch>
        </p:blipFill>
        <p:spPr>
          <a:xfrm>
            <a:off x="144000" y="-16821"/>
            <a:ext cx="6313950" cy="6858000"/>
          </a:xfrm>
          <a:prstGeom prst="rect">
            <a:avLst/>
          </a:prstGeom>
        </p:spPr>
      </p:pic>
      <p:sp>
        <p:nvSpPr>
          <p:cNvPr id="9" name="Rectangle 8">
            <a:extLst>
              <a:ext uri="{FF2B5EF4-FFF2-40B4-BE49-F238E27FC236}">
                <a16:creationId xmlns:a16="http://schemas.microsoft.com/office/drawing/2014/main" id="{03263CBD-1DE6-499E-0F6A-300203486EB8}"/>
              </a:ext>
            </a:extLst>
          </p:cNvPr>
          <p:cNvSpPr/>
          <p:nvPr userDrawn="1"/>
        </p:nvSpPr>
        <p:spPr>
          <a:xfrm>
            <a:off x="0" y="0"/>
            <a:ext cx="144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30951-AA3C-C887-EBE3-578F70D8A688}"/>
              </a:ext>
            </a:extLst>
          </p:cNvPr>
          <p:cNvSpPr/>
          <p:nvPr userDrawn="1"/>
        </p:nvSpPr>
        <p:spPr>
          <a:xfrm>
            <a:off x="0" y="6125887"/>
            <a:ext cx="144000" cy="144000"/>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176E80-DAC0-5CE6-835B-999716D8EF4C}"/>
              </a:ext>
            </a:extLst>
          </p:cNvPr>
          <p:cNvSpPr/>
          <p:nvPr userDrawn="1"/>
        </p:nvSpPr>
        <p:spPr>
          <a:xfrm>
            <a:off x="0" y="6271516"/>
            <a:ext cx="144000" cy="198007"/>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DBE184-5D8B-68E7-C1C1-D96B7A6F4596}"/>
              </a:ext>
            </a:extLst>
          </p:cNvPr>
          <p:cNvSpPr/>
          <p:nvPr userDrawn="1"/>
        </p:nvSpPr>
        <p:spPr>
          <a:xfrm>
            <a:off x="0" y="6418793"/>
            <a:ext cx="144000" cy="194731"/>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E6307E-238F-5E21-8103-25FA6F374D17}"/>
              </a:ext>
            </a:extLst>
          </p:cNvPr>
          <p:cNvSpPr/>
          <p:nvPr userDrawn="1"/>
        </p:nvSpPr>
        <p:spPr>
          <a:xfrm>
            <a:off x="0" y="6566397"/>
            <a:ext cx="144000" cy="144000"/>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9AD222-C03B-B3F8-37F6-6694837B6DAF}"/>
              </a:ext>
            </a:extLst>
          </p:cNvPr>
          <p:cNvSpPr/>
          <p:nvPr userDrawn="1"/>
        </p:nvSpPr>
        <p:spPr>
          <a:xfrm>
            <a:off x="0" y="6714000"/>
            <a:ext cx="144000" cy="144000"/>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430212-6B8F-193D-9C1B-68385252FEDF}"/>
              </a:ext>
            </a:extLst>
          </p:cNvPr>
          <p:cNvSpPr/>
          <p:nvPr userDrawn="1"/>
        </p:nvSpPr>
        <p:spPr>
          <a:xfrm>
            <a:off x="144000" y="0"/>
            <a:ext cx="9000000" cy="87034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a:extLst>
              <a:ext uri="{FF2B5EF4-FFF2-40B4-BE49-F238E27FC236}">
                <a16:creationId xmlns:a16="http://schemas.microsoft.com/office/drawing/2014/main" id="{FED1F89C-9724-AE88-AB22-A74529AB1B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5705" y="268814"/>
            <a:ext cx="2037665" cy="3327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DCDA976C-9C3E-3294-D893-275F4CFC966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9655" y="280968"/>
            <a:ext cx="761345" cy="3084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logo with green text&#10;&#10;AI-generated content may be incorrect.">
            <a:extLst>
              <a:ext uri="{FF2B5EF4-FFF2-40B4-BE49-F238E27FC236}">
                <a16:creationId xmlns:a16="http://schemas.microsoft.com/office/drawing/2014/main" id="{29C37474-4C5B-10E9-AB33-62FF7D386DF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70016" y="173564"/>
            <a:ext cx="1390504" cy="532761"/>
          </a:xfrm>
          <a:prstGeom prst="rect">
            <a:avLst/>
          </a:prstGeom>
        </p:spPr>
      </p:pic>
    </p:spTree>
    <p:extLst>
      <p:ext uri="{BB962C8B-B14F-4D97-AF65-F5344CB8AC3E}">
        <p14:creationId xmlns:p14="http://schemas.microsoft.com/office/powerpoint/2010/main" val="407485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 name="Picture 19" descr="A logo with people in the center&#10;&#10;AI-generated content may be incorrect.">
            <a:extLst>
              <a:ext uri="{FF2B5EF4-FFF2-40B4-BE49-F238E27FC236}">
                <a16:creationId xmlns:a16="http://schemas.microsoft.com/office/drawing/2014/main" id="{E035E657-204E-EED5-C8B3-09242B5DFF42}"/>
              </a:ext>
            </a:extLst>
          </p:cNvPr>
          <p:cNvPicPr>
            <a:picLocks noChangeAspect="1"/>
          </p:cNvPicPr>
          <p:nvPr userDrawn="1"/>
        </p:nvPicPr>
        <p:blipFill>
          <a:blip r:embed="rId2">
            <a:alphaModFix amt="3000"/>
          </a:blip>
          <a:srcRect l="16718" t="5031" b="7106"/>
          <a:stretch>
            <a:fillRect/>
          </a:stretch>
        </p:blipFill>
        <p:spPr>
          <a:xfrm>
            <a:off x="144000" y="-16821"/>
            <a:ext cx="6313950" cy="6858000"/>
          </a:xfrm>
          <a:prstGeom prst="rect">
            <a:avLst/>
          </a:prstGeom>
        </p:spPr>
      </p:pic>
      <p:sp>
        <p:nvSpPr>
          <p:cNvPr id="9" name="Rectangle 8">
            <a:extLst>
              <a:ext uri="{FF2B5EF4-FFF2-40B4-BE49-F238E27FC236}">
                <a16:creationId xmlns:a16="http://schemas.microsoft.com/office/drawing/2014/main" id="{03263CBD-1DE6-499E-0F6A-300203486EB8}"/>
              </a:ext>
            </a:extLst>
          </p:cNvPr>
          <p:cNvSpPr/>
          <p:nvPr userDrawn="1"/>
        </p:nvSpPr>
        <p:spPr>
          <a:xfrm>
            <a:off x="0" y="0"/>
            <a:ext cx="144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30951-AA3C-C887-EBE3-578F70D8A688}"/>
              </a:ext>
            </a:extLst>
          </p:cNvPr>
          <p:cNvSpPr/>
          <p:nvPr userDrawn="1"/>
        </p:nvSpPr>
        <p:spPr>
          <a:xfrm>
            <a:off x="0" y="6125887"/>
            <a:ext cx="144000" cy="144000"/>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176E80-DAC0-5CE6-835B-999716D8EF4C}"/>
              </a:ext>
            </a:extLst>
          </p:cNvPr>
          <p:cNvSpPr/>
          <p:nvPr userDrawn="1"/>
        </p:nvSpPr>
        <p:spPr>
          <a:xfrm>
            <a:off x="0" y="6271516"/>
            <a:ext cx="144000" cy="213781"/>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DBE184-5D8B-68E7-C1C1-D96B7A6F4596}"/>
              </a:ext>
            </a:extLst>
          </p:cNvPr>
          <p:cNvSpPr/>
          <p:nvPr userDrawn="1"/>
        </p:nvSpPr>
        <p:spPr>
          <a:xfrm>
            <a:off x="0" y="6418793"/>
            <a:ext cx="144000" cy="213781"/>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E6307E-238F-5E21-8103-25FA6F374D17}"/>
              </a:ext>
            </a:extLst>
          </p:cNvPr>
          <p:cNvSpPr/>
          <p:nvPr userDrawn="1"/>
        </p:nvSpPr>
        <p:spPr>
          <a:xfrm>
            <a:off x="0" y="6562794"/>
            <a:ext cx="144000" cy="151206"/>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9AD222-C03B-B3F8-37F6-6694837B6DAF}"/>
              </a:ext>
            </a:extLst>
          </p:cNvPr>
          <p:cNvSpPr/>
          <p:nvPr userDrawn="1"/>
        </p:nvSpPr>
        <p:spPr>
          <a:xfrm>
            <a:off x="0" y="6714000"/>
            <a:ext cx="144000" cy="144000"/>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898F9ACC-7BCC-68D8-06CA-50165145B24E}"/>
              </a:ext>
            </a:extLst>
          </p:cNvPr>
          <p:cNvSpPr>
            <a:spLocks noGrp="1"/>
          </p:cNvSpPr>
          <p:nvPr>
            <p:ph type="ctrTitle"/>
          </p:nvPr>
        </p:nvSpPr>
        <p:spPr>
          <a:xfrm>
            <a:off x="596497" y="530279"/>
            <a:ext cx="8032494" cy="1025252"/>
          </a:xfrm>
        </p:spPr>
        <p:txBody>
          <a:bodyPr anchor="t" anchorCtr="0">
            <a:noAutofit/>
          </a:bodyPr>
          <a:lstStyle>
            <a:lvl1pPr algn="l">
              <a:defRPr sz="3600" b="1">
                <a:solidFill>
                  <a:schemeClr val="tx1">
                    <a:lumMod val="75000"/>
                    <a:lumOff val="25000"/>
                  </a:schemeClr>
                </a:solidFill>
                <a:latin typeface="Montserrat" pitchFamily="2" charset="77"/>
              </a:defRPr>
            </a:lvl1pPr>
          </a:lstStyle>
          <a:p>
            <a:endParaRPr lang="en-US" dirty="0"/>
          </a:p>
        </p:txBody>
      </p:sp>
      <p:sp>
        <p:nvSpPr>
          <p:cNvPr id="5" name="Rectangle 4">
            <a:extLst>
              <a:ext uri="{FF2B5EF4-FFF2-40B4-BE49-F238E27FC236}">
                <a16:creationId xmlns:a16="http://schemas.microsoft.com/office/drawing/2014/main" id="{A32196AF-96C1-46EC-42A5-5689ED2570BE}"/>
              </a:ext>
            </a:extLst>
          </p:cNvPr>
          <p:cNvSpPr/>
          <p:nvPr userDrawn="1"/>
        </p:nvSpPr>
        <p:spPr>
          <a:xfrm>
            <a:off x="8740239" y="-16822"/>
            <a:ext cx="403761" cy="68748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434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0" name="Picture 19" descr="A logo with people in the center&#10;&#10;AI-generated content may be incorrect.">
            <a:extLst>
              <a:ext uri="{FF2B5EF4-FFF2-40B4-BE49-F238E27FC236}">
                <a16:creationId xmlns:a16="http://schemas.microsoft.com/office/drawing/2014/main" id="{E035E657-204E-EED5-C8B3-09242B5DFF42}"/>
              </a:ext>
            </a:extLst>
          </p:cNvPr>
          <p:cNvPicPr>
            <a:picLocks noChangeAspect="1"/>
          </p:cNvPicPr>
          <p:nvPr userDrawn="1"/>
        </p:nvPicPr>
        <p:blipFill>
          <a:blip r:embed="rId2">
            <a:alphaModFix amt="3000"/>
          </a:blip>
          <a:srcRect l="16718" t="5031" b="7106"/>
          <a:stretch>
            <a:fillRect/>
          </a:stretch>
        </p:blipFill>
        <p:spPr>
          <a:xfrm>
            <a:off x="144000" y="-16821"/>
            <a:ext cx="6313950" cy="6858000"/>
          </a:xfrm>
          <a:prstGeom prst="rect">
            <a:avLst/>
          </a:prstGeom>
        </p:spPr>
      </p:pic>
      <p:sp>
        <p:nvSpPr>
          <p:cNvPr id="9" name="Rectangle 8">
            <a:extLst>
              <a:ext uri="{FF2B5EF4-FFF2-40B4-BE49-F238E27FC236}">
                <a16:creationId xmlns:a16="http://schemas.microsoft.com/office/drawing/2014/main" id="{03263CBD-1DE6-499E-0F6A-300203486EB8}"/>
              </a:ext>
            </a:extLst>
          </p:cNvPr>
          <p:cNvSpPr/>
          <p:nvPr userDrawn="1"/>
        </p:nvSpPr>
        <p:spPr>
          <a:xfrm>
            <a:off x="0" y="0"/>
            <a:ext cx="144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30951-AA3C-C887-EBE3-578F70D8A688}"/>
              </a:ext>
            </a:extLst>
          </p:cNvPr>
          <p:cNvSpPr/>
          <p:nvPr userDrawn="1"/>
        </p:nvSpPr>
        <p:spPr>
          <a:xfrm>
            <a:off x="0" y="147603"/>
            <a:ext cx="144000" cy="6122285"/>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176E80-DAC0-5CE6-835B-999716D8EF4C}"/>
              </a:ext>
            </a:extLst>
          </p:cNvPr>
          <p:cNvSpPr/>
          <p:nvPr userDrawn="1"/>
        </p:nvSpPr>
        <p:spPr>
          <a:xfrm>
            <a:off x="0" y="6271517"/>
            <a:ext cx="144000" cy="221358"/>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DBE184-5D8B-68E7-C1C1-D96B7A6F4596}"/>
              </a:ext>
            </a:extLst>
          </p:cNvPr>
          <p:cNvSpPr/>
          <p:nvPr userDrawn="1"/>
        </p:nvSpPr>
        <p:spPr>
          <a:xfrm>
            <a:off x="0" y="6418793"/>
            <a:ext cx="144000" cy="147603"/>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E6307E-238F-5E21-8103-25FA6F374D17}"/>
              </a:ext>
            </a:extLst>
          </p:cNvPr>
          <p:cNvSpPr/>
          <p:nvPr userDrawn="1"/>
        </p:nvSpPr>
        <p:spPr>
          <a:xfrm>
            <a:off x="0" y="6566397"/>
            <a:ext cx="144000" cy="144000"/>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9AD222-C03B-B3F8-37F6-6694837B6DAF}"/>
              </a:ext>
            </a:extLst>
          </p:cNvPr>
          <p:cNvSpPr/>
          <p:nvPr userDrawn="1"/>
        </p:nvSpPr>
        <p:spPr>
          <a:xfrm>
            <a:off x="0" y="6714000"/>
            <a:ext cx="144000" cy="144000"/>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898F9ACC-7BCC-68D8-06CA-50165145B24E}"/>
              </a:ext>
            </a:extLst>
          </p:cNvPr>
          <p:cNvSpPr>
            <a:spLocks noGrp="1"/>
          </p:cNvSpPr>
          <p:nvPr>
            <p:ph type="ctrTitle"/>
          </p:nvPr>
        </p:nvSpPr>
        <p:spPr>
          <a:xfrm>
            <a:off x="596497" y="530279"/>
            <a:ext cx="8032494" cy="1025252"/>
          </a:xfrm>
        </p:spPr>
        <p:txBody>
          <a:bodyPr anchor="t" anchorCtr="0">
            <a:noAutofit/>
          </a:bodyPr>
          <a:lstStyle>
            <a:lvl1pPr algn="l">
              <a:defRPr sz="3600" b="1">
                <a:solidFill>
                  <a:schemeClr val="tx1">
                    <a:lumMod val="75000"/>
                    <a:lumOff val="25000"/>
                  </a:schemeClr>
                </a:solidFill>
                <a:latin typeface="Montserrat" pitchFamily="2" charset="77"/>
              </a:defRPr>
            </a:lvl1pPr>
          </a:lstStyle>
          <a:p>
            <a:endParaRPr lang="en-US" dirty="0"/>
          </a:p>
        </p:txBody>
      </p:sp>
      <p:sp>
        <p:nvSpPr>
          <p:cNvPr id="5" name="Rectangle 4">
            <a:extLst>
              <a:ext uri="{FF2B5EF4-FFF2-40B4-BE49-F238E27FC236}">
                <a16:creationId xmlns:a16="http://schemas.microsoft.com/office/drawing/2014/main" id="{A32196AF-96C1-46EC-42A5-5689ED2570BE}"/>
              </a:ext>
            </a:extLst>
          </p:cNvPr>
          <p:cNvSpPr/>
          <p:nvPr userDrawn="1"/>
        </p:nvSpPr>
        <p:spPr>
          <a:xfrm>
            <a:off x="8740239" y="-2054"/>
            <a:ext cx="403761" cy="6860054"/>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052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0" name="Picture 19" descr="A logo with people in the center&#10;&#10;AI-generated content may be incorrect.">
            <a:extLst>
              <a:ext uri="{FF2B5EF4-FFF2-40B4-BE49-F238E27FC236}">
                <a16:creationId xmlns:a16="http://schemas.microsoft.com/office/drawing/2014/main" id="{E035E657-204E-EED5-C8B3-09242B5DFF42}"/>
              </a:ext>
            </a:extLst>
          </p:cNvPr>
          <p:cNvPicPr>
            <a:picLocks noChangeAspect="1"/>
          </p:cNvPicPr>
          <p:nvPr userDrawn="1"/>
        </p:nvPicPr>
        <p:blipFill>
          <a:blip r:embed="rId2">
            <a:alphaModFix amt="3000"/>
          </a:blip>
          <a:srcRect l="16718" t="5031" b="7106"/>
          <a:stretch>
            <a:fillRect/>
          </a:stretch>
        </p:blipFill>
        <p:spPr>
          <a:xfrm>
            <a:off x="144000" y="-16821"/>
            <a:ext cx="6313950" cy="6858000"/>
          </a:xfrm>
          <a:prstGeom prst="rect">
            <a:avLst/>
          </a:prstGeom>
        </p:spPr>
      </p:pic>
      <p:sp>
        <p:nvSpPr>
          <p:cNvPr id="9" name="Rectangle 8">
            <a:extLst>
              <a:ext uri="{FF2B5EF4-FFF2-40B4-BE49-F238E27FC236}">
                <a16:creationId xmlns:a16="http://schemas.microsoft.com/office/drawing/2014/main" id="{03263CBD-1DE6-499E-0F6A-300203486EB8}"/>
              </a:ext>
            </a:extLst>
          </p:cNvPr>
          <p:cNvSpPr/>
          <p:nvPr userDrawn="1"/>
        </p:nvSpPr>
        <p:spPr>
          <a:xfrm>
            <a:off x="0" y="0"/>
            <a:ext cx="144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30951-AA3C-C887-EBE3-578F70D8A688}"/>
              </a:ext>
            </a:extLst>
          </p:cNvPr>
          <p:cNvSpPr/>
          <p:nvPr userDrawn="1"/>
        </p:nvSpPr>
        <p:spPr>
          <a:xfrm>
            <a:off x="0" y="147603"/>
            <a:ext cx="144000" cy="6122285"/>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176E80-DAC0-5CE6-835B-999716D8EF4C}"/>
              </a:ext>
            </a:extLst>
          </p:cNvPr>
          <p:cNvSpPr/>
          <p:nvPr userDrawn="1"/>
        </p:nvSpPr>
        <p:spPr>
          <a:xfrm>
            <a:off x="0" y="6271516"/>
            <a:ext cx="144000" cy="218183"/>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DBE184-5D8B-68E7-C1C1-D96B7A6F4596}"/>
              </a:ext>
            </a:extLst>
          </p:cNvPr>
          <p:cNvSpPr/>
          <p:nvPr userDrawn="1"/>
        </p:nvSpPr>
        <p:spPr>
          <a:xfrm>
            <a:off x="0" y="6418793"/>
            <a:ext cx="144000" cy="147603"/>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E6307E-238F-5E21-8103-25FA6F374D17}"/>
              </a:ext>
            </a:extLst>
          </p:cNvPr>
          <p:cNvSpPr/>
          <p:nvPr userDrawn="1"/>
        </p:nvSpPr>
        <p:spPr>
          <a:xfrm>
            <a:off x="0" y="6566397"/>
            <a:ext cx="144000" cy="144000"/>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9AD222-C03B-B3F8-37F6-6694837B6DAF}"/>
              </a:ext>
            </a:extLst>
          </p:cNvPr>
          <p:cNvSpPr/>
          <p:nvPr userDrawn="1"/>
        </p:nvSpPr>
        <p:spPr>
          <a:xfrm>
            <a:off x="0" y="6714000"/>
            <a:ext cx="144000" cy="144000"/>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898F9ACC-7BCC-68D8-06CA-50165145B24E}"/>
              </a:ext>
            </a:extLst>
          </p:cNvPr>
          <p:cNvSpPr>
            <a:spLocks noGrp="1"/>
          </p:cNvSpPr>
          <p:nvPr>
            <p:ph type="ctrTitle"/>
          </p:nvPr>
        </p:nvSpPr>
        <p:spPr>
          <a:xfrm>
            <a:off x="596497" y="530279"/>
            <a:ext cx="8032494" cy="1025252"/>
          </a:xfrm>
        </p:spPr>
        <p:txBody>
          <a:bodyPr anchor="t" anchorCtr="0">
            <a:noAutofit/>
          </a:bodyPr>
          <a:lstStyle>
            <a:lvl1pPr algn="l">
              <a:defRPr sz="3600" b="1">
                <a:solidFill>
                  <a:schemeClr val="tx1">
                    <a:lumMod val="75000"/>
                    <a:lumOff val="25000"/>
                  </a:schemeClr>
                </a:solidFill>
                <a:latin typeface="Montserrat" pitchFamily="2" charset="77"/>
              </a:defRPr>
            </a:lvl1pPr>
          </a:lstStyle>
          <a:p>
            <a:endParaRPr lang="en-US" dirty="0"/>
          </a:p>
        </p:txBody>
      </p:sp>
    </p:spTree>
    <p:extLst>
      <p:ext uri="{BB962C8B-B14F-4D97-AF65-F5344CB8AC3E}">
        <p14:creationId xmlns:p14="http://schemas.microsoft.com/office/powerpoint/2010/main" val="3677849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0" name="Picture 19" descr="A logo with people in the center&#10;&#10;AI-generated content may be incorrect.">
            <a:extLst>
              <a:ext uri="{FF2B5EF4-FFF2-40B4-BE49-F238E27FC236}">
                <a16:creationId xmlns:a16="http://schemas.microsoft.com/office/drawing/2014/main" id="{E035E657-204E-EED5-C8B3-09242B5DFF42}"/>
              </a:ext>
            </a:extLst>
          </p:cNvPr>
          <p:cNvPicPr>
            <a:picLocks noChangeAspect="1"/>
          </p:cNvPicPr>
          <p:nvPr userDrawn="1"/>
        </p:nvPicPr>
        <p:blipFill>
          <a:blip r:embed="rId2">
            <a:alphaModFix amt="3000"/>
          </a:blip>
          <a:srcRect l="16718" t="5031" b="7106"/>
          <a:stretch>
            <a:fillRect/>
          </a:stretch>
        </p:blipFill>
        <p:spPr>
          <a:xfrm>
            <a:off x="144000" y="-16821"/>
            <a:ext cx="6313950" cy="6858000"/>
          </a:xfrm>
          <a:prstGeom prst="rect">
            <a:avLst/>
          </a:prstGeom>
        </p:spPr>
      </p:pic>
      <p:sp>
        <p:nvSpPr>
          <p:cNvPr id="9" name="Rectangle 8">
            <a:extLst>
              <a:ext uri="{FF2B5EF4-FFF2-40B4-BE49-F238E27FC236}">
                <a16:creationId xmlns:a16="http://schemas.microsoft.com/office/drawing/2014/main" id="{03263CBD-1DE6-499E-0F6A-300203486EB8}"/>
              </a:ext>
            </a:extLst>
          </p:cNvPr>
          <p:cNvSpPr/>
          <p:nvPr userDrawn="1"/>
        </p:nvSpPr>
        <p:spPr>
          <a:xfrm>
            <a:off x="0" y="1"/>
            <a:ext cx="144000" cy="2916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30951-AA3C-C887-EBE3-578F70D8A688}"/>
              </a:ext>
            </a:extLst>
          </p:cNvPr>
          <p:cNvSpPr/>
          <p:nvPr userDrawn="1"/>
        </p:nvSpPr>
        <p:spPr>
          <a:xfrm>
            <a:off x="0" y="147604"/>
            <a:ext cx="144000" cy="144000"/>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176E80-DAC0-5CE6-835B-999716D8EF4C}"/>
              </a:ext>
            </a:extLst>
          </p:cNvPr>
          <p:cNvSpPr/>
          <p:nvPr userDrawn="1"/>
        </p:nvSpPr>
        <p:spPr>
          <a:xfrm>
            <a:off x="0" y="291604"/>
            <a:ext cx="144000" cy="6155093"/>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DBE184-5D8B-68E7-C1C1-D96B7A6F4596}"/>
              </a:ext>
            </a:extLst>
          </p:cNvPr>
          <p:cNvSpPr/>
          <p:nvPr userDrawn="1"/>
        </p:nvSpPr>
        <p:spPr>
          <a:xfrm>
            <a:off x="0" y="6418794"/>
            <a:ext cx="144000" cy="144000"/>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E6307E-238F-5E21-8103-25FA6F374D17}"/>
              </a:ext>
            </a:extLst>
          </p:cNvPr>
          <p:cNvSpPr/>
          <p:nvPr userDrawn="1"/>
        </p:nvSpPr>
        <p:spPr>
          <a:xfrm>
            <a:off x="0" y="6562794"/>
            <a:ext cx="144000" cy="180905"/>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9AD222-C03B-B3F8-37F6-6694837B6DAF}"/>
              </a:ext>
            </a:extLst>
          </p:cNvPr>
          <p:cNvSpPr/>
          <p:nvPr userDrawn="1"/>
        </p:nvSpPr>
        <p:spPr>
          <a:xfrm>
            <a:off x="0" y="6717175"/>
            <a:ext cx="144000" cy="144000"/>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898F9ACC-7BCC-68D8-06CA-50165145B24E}"/>
              </a:ext>
            </a:extLst>
          </p:cNvPr>
          <p:cNvSpPr>
            <a:spLocks noGrp="1"/>
          </p:cNvSpPr>
          <p:nvPr>
            <p:ph type="ctrTitle"/>
          </p:nvPr>
        </p:nvSpPr>
        <p:spPr>
          <a:xfrm>
            <a:off x="596497" y="530279"/>
            <a:ext cx="8032494" cy="1025252"/>
          </a:xfrm>
        </p:spPr>
        <p:txBody>
          <a:bodyPr anchor="t" anchorCtr="0">
            <a:noAutofit/>
          </a:bodyPr>
          <a:lstStyle>
            <a:lvl1pPr algn="l">
              <a:defRPr sz="3600" b="1">
                <a:solidFill>
                  <a:schemeClr val="tx1">
                    <a:lumMod val="75000"/>
                    <a:lumOff val="25000"/>
                  </a:schemeClr>
                </a:solidFill>
                <a:latin typeface="Montserrat" pitchFamily="2" charset="77"/>
              </a:defRPr>
            </a:lvl1pPr>
          </a:lstStyle>
          <a:p>
            <a:endParaRPr lang="en-US" dirty="0"/>
          </a:p>
        </p:txBody>
      </p:sp>
      <p:sp>
        <p:nvSpPr>
          <p:cNvPr id="5" name="Rectangle 4">
            <a:extLst>
              <a:ext uri="{FF2B5EF4-FFF2-40B4-BE49-F238E27FC236}">
                <a16:creationId xmlns:a16="http://schemas.microsoft.com/office/drawing/2014/main" id="{A32196AF-96C1-46EC-42A5-5689ED2570BE}"/>
              </a:ext>
            </a:extLst>
          </p:cNvPr>
          <p:cNvSpPr/>
          <p:nvPr userDrawn="1"/>
        </p:nvSpPr>
        <p:spPr>
          <a:xfrm>
            <a:off x="8740239" y="-16822"/>
            <a:ext cx="403761" cy="6874821"/>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03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0" name="Picture 19" descr="A logo with people in the center&#10;&#10;AI-generated content may be incorrect.">
            <a:extLst>
              <a:ext uri="{FF2B5EF4-FFF2-40B4-BE49-F238E27FC236}">
                <a16:creationId xmlns:a16="http://schemas.microsoft.com/office/drawing/2014/main" id="{E035E657-204E-EED5-C8B3-09242B5DFF42}"/>
              </a:ext>
            </a:extLst>
          </p:cNvPr>
          <p:cNvPicPr>
            <a:picLocks noChangeAspect="1"/>
          </p:cNvPicPr>
          <p:nvPr userDrawn="1"/>
        </p:nvPicPr>
        <p:blipFill>
          <a:blip r:embed="rId2">
            <a:alphaModFix amt="3000"/>
          </a:blip>
          <a:srcRect l="16718" t="5031" b="7106"/>
          <a:stretch>
            <a:fillRect/>
          </a:stretch>
        </p:blipFill>
        <p:spPr>
          <a:xfrm>
            <a:off x="144000" y="-16821"/>
            <a:ext cx="6313950" cy="6858000"/>
          </a:xfrm>
          <a:prstGeom prst="rect">
            <a:avLst/>
          </a:prstGeom>
        </p:spPr>
      </p:pic>
      <p:sp>
        <p:nvSpPr>
          <p:cNvPr id="9" name="Rectangle 8">
            <a:extLst>
              <a:ext uri="{FF2B5EF4-FFF2-40B4-BE49-F238E27FC236}">
                <a16:creationId xmlns:a16="http://schemas.microsoft.com/office/drawing/2014/main" id="{03263CBD-1DE6-499E-0F6A-300203486EB8}"/>
              </a:ext>
            </a:extLst>
          </p:cNvPr>
          <p:cNvSpPr/>
          <p:nvPr userDrawn="1"/>
        </p:nvSpPr>
        <p:spPr>
          <a:xfrm>
            <a:off x="0" y="1"/>
            <a:ext cx="144000" cy="2916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30951-AA3C-C887-EBE3-578F70D8A688}"/>
              </a:ext>
            </a:extLst>
          </p:cNvPr>
          <p:cNvSpPr/>
          <p:nvPr userDrawn="1"/>
        </p:nvSpPr>
        <p:spPr>
          <a:xfrm>
            <a:off x="0" y="147604"/>
            <a:ext cx="144000" cy="144000"/>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176E80-DAC0-5CE6-835B-999716D8EF4C}"/>
              </a:ext>
            </a:extLst>
          </p:cNvPr>
          <p:cNvSpPr/>
          <p:nvPr userDrawn="1"/>
        </p:nvSpPr>
        <p:spPr>
          <a:xfrm>
            <a:off x="0" y="291606"/>
            <a:ext cx="144000" cy="160832"/>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DBE184-5D8B-68E7-C1C1-D96B7A6F4596}"/>
              </a:ext>
            </a:extLst>
          </p:cNvPr>
          <p:cNvSpPr/>
          <p:nvPr userDrawn="1"/>
        </p:nvSpPr>
        <p:spPr>
          <a:xfrm>
            <a:off x="0" y="452437"/>
            <a:ext cx="144000" cy="6113957"/>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E6307E-238F-5E21-8103-25FA6F374D17}"/>
              </a:ext>
            </a:extLst>
          </p:cNvPr>
          <p:cNvSpPr/>
          <p:nvPr userDrawn="1"/>
        </p:nvSpPr>
        <p:spPr>
          <a:xfrm>
            <a:off x="0" y="6566396"/>
            <a:ext cx="144000" cy="200163"/>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9AD222-C03B-B3F8-37F6-6694837B6DAF}"/>
              </a:ext>
            </a:extLst>
          </p:cNvPr>
          <p:cNvSpPr/>
          <p:nvPr userDrawn="1"/>
        </p:nvSpPr>
        <p:spPr>
          <a:xfrm>
            <a:off x="0" y="6714000"/>
            <a:ext cx="144000" cy="144000"/>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898F9ACC-7BCC-68D8-06CA-50165145B24E}"/>
              </a:ext>
            </a:extLst>
          </p:cNvPr>
          <p:cNvSpPr>
            <a:spLocks noGrp="1"/>
          </p:cNvSpPr>
          <p:nvPr>
            <p:ph type="ctrTitle"/>
          </p:nvPr>
        </p:nvSpPr>
        <p:spPr>
          <a:xfrm>
            <a:off x="596497" y="530279"/>
            <a:ext cx="8032494" cy="1025252"/>
          </a:xfrm>
        </p:spPr>
        <p:txBody>
          <a:bodyPr anchor="t" anchorCtr="0">
            <a:noAutofit/>
          </a:bodyPr>
          <a:lstStyle>
            <a:lvl1pPr algn="l">
              <a:defRPr sz="3600" b="1">
                <a:solidFill>
                  <a:schemeClr val="tx1">
                    <a:lumMod val="75000"/>
                    <a:lumOff val="25000"/>
                  </a:schemeClr>
                </a:solidFill>
                <a:latin typeface="Montserrat" pitchFamily="2" charset="77"/>
              </a:defRPr>
            </a:lvl1pPr>
          </a:lstStyle>
          <a:p>
            <a:endParaRPr lang="en-US" dirty="0"/>
          </a:p>
        </p:txBody>
      </p:sp>
      <p:sp>
        <p:nvSpPr>
          <p:cNvPr id="5" name="Rectangle 4">
            <a:extLst>
              <a:ext uri="{FF2B5EF4-FFF2-40B4-BE49-F238E27FC236}">
                <a16:creationId xmlns:a16="http://schemas.microsoft.com/office/drawing/2014/main" id="{A32196AF-96C1-46EC-42A5-5689ED2570BE}"/>
              </a:ext>
            </a:extLst>
          </p:cNvPr>
          <p:cNvSpPr/>
          <p:nvPr userDrawn="1"/>
        </p:nvSpPr>
        <p:spPr>
          <a:xfrm>
            <a:off x="8740239" y="-16822"/>
            <a:ext cx="403761" cy="6874821"/>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7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263CBD-1DE6-499E-0F6A-300203486EB8}"/>
              </a:ext>
            </a:extLst>
          </p:cNvPr>
          <p:cNvSpPr/>
          <p:nvPr userDrawn="1"/>
        </p:nvSpPr>
        <p:spPr>
          <a:xfrm>
            <a:off x="0" y="1"/>
            <a:ext cx="144000" cy="2916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30951-AA3C-C887-EBE3-578F70D8A688}"/>
              </a:ext>
            </a:extLst>
          </p:cNvPr>
          <p:cNvSpPr/>
          <p:nvPr userDrawn="1"/>
        </p:nvSpPr>
        <p:spPr>
          <a:xfrm>
            <a:off x="0" y="147604"/>
            <a:ext cx="144000" cy="144000"/>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176E80-DAC0-5CE6-835B-999716D8EF4C}"/>
              </a:ext>
            </a:extLst>
          </p:cNvPr>
          <p:cNvSpPr/>
          <p:nvPr userDrawn="1"/>
        </p:nvSpPr>
        <p:spPr>
          <a:xfrm>
            <a:off x="0" y="291606"/>
            <a:ext cx="144000" cy="160832"/>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DBE184-5D8B-68E7-C1C1-D96B7A6F4596}"/>
              </a:ext>
            </a:extLst>
          </p:cNvPr>
          <p:cNvSpPr/>
          <p:nvPr userDrawn="1"/>
        </p:nvSpPr>
        <p:spPr>
          <a:xfrm>
            <a:off x="0" y="452438"/>
            <a:ext cx="144000" cy="160833"/>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E6307E-238F-5E21-8103-25FA6F374D17}"/>
              </a:ext>
            </a:extLst>
          </p:cNvPr>
          <p:cNvSpPr/>
          <p:nvPr userDrawn="1"/>
        </p:nvSpPr>
        <p:spPr>
          <a:xfrm>
            <a:off x="0" y="613270"/>
            <a:ext cx="144000" cy="6153289"/>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9AD222-C03B-B3F8-37F6-6694837B6DAF}"/>
              </a:ext>
            </a:extLst>
          </p:cNvPr>
          <p:cNvSpPr/>
          <p:nvPr userDrawn="1"/>
        </p:nvSpPr>
        <p:spPr>
          <a:xfrm>
            <a:off x="0" y="6714000"/>
            <a:ext cx="144000" cy="144000"/>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898F9ACC-7BCC-68D8-06CA-50165145B24E}"/>
              </a:ext>
            </a:extLst>
          </p:cNvPr>
          <p:cNvSpPr>
            <a:spLocks noGrp="1"/>
          </p:cNvSpPr>
          <p:nvPr>
            <p:ph type="ctrTitle"/>
          </p:nvPr>
        </p:nvSpPr>
        <p:spPr>
          <a:xfrm>
            <a:off x="596497" y="530279"/>
            <a:ext cx="8032494" cy="1025252"/>
          </a:xfrm>
        </p:spPr>
        <p:txBody>
          <a:bodyPr anchor="t" anchorCtr="0">
            <a:noAutofit/>
          </a:bodyPr>
          <a:lstStyle>
            <a:lvl1pPr algn="l">
              <a:defRPr sz="3600" b="1">
                <a:solidFill>
                  <a:schemeClr val="tx1">
                    <a:lumMod val="75000"/>
                    <a:lumOff val="25000"/>
                  </a:schemeClr>
                </a:solidFill>
                <a:latin typeface="Montserrat" pitchFamily="2" charset="77"/>
              </a:defRPr>
            </a:lvl1pPr>
          </a:lstStyle>
          <a:p>
            <a:endParaRPr lang="en-US" dirty="0"/>
          </a:p>
        </p:txBody>
      </p:sp>
      <p:sp>
        <p:nvSpPr>
          <p:cNvPr id="5" name="Rectangle 4">
            <a:extLst>
              <a:ext uri="{FF2B5EF4-FFF2-40B4-BE49-F238E27FC236}">
                <a16:creationId xmlns:a16="http://schemas.microsoft.com/office/drawing/2014/main" id="{A32196AF-96C1-46EC-42A5-5689ED2570BE}"/>
              </a:ext>
            </a:extLst>
          </p:cNvPr>
          <p:cNvSpPr/>
          <p:nvPr userDrawn="1"/>
        </p:nvSpPr>
        <p:spPr>
          <a:xfrm>
            <a:off x="8740239" y="-16822"/>
            <a:ext cx="403761" cy="6874821"/>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people in the center&#10;&#10;AI-generated content may be incorrect.">
            <a:extLst>
              <a:ext uri="{FF2B5EF4-FFF2-40B4-BE49-F238E27FC236}">
                <a16:creationId xmlns:a16="http://schemas.microsoft.com/office/drawing/2014/main" id="{D48F0D06-718D-474B-97C4-C804CEB445CD}"/>
              </a:ext>
            </a:extLst>
          </p:cNvPr>
          <p:cNvPicPr>
            <a:picLocks noChangeAspect="1"/>
          </p:cNvPicPr>
          <p:nvPr userDrawn="1"/>
        </p:nvPicPr>
        <p:blipFill>
          <a:blip r:embed="rId2">
            <a:alphaModFix amt="3000"/>
          </a:blip>
          <a:srcRect l="16718" t="5031" b="7106"/>
          <a:stretch>
            <a:fillRect/>
          </a:stretch>
        </p:blipFill>
        <p:spPr>
          <a:xfrm>
            <a:off x="144000" y="-16821"/>
            <a:ext cx="6313950" cy="6858000"/>
          </a:xfrm>
          <a:prstGeom prst="rect">
            <a:avLst/>
          </a:prstGeom>
        </p:spPr>
      </p:pic>
    </p:spTree>
    <p:extLst>
      <p:ext uri="{BB962C8B-B14F-4D97-AF65-F5344CB8AC3E}">
        <p14:creationId xmlns:p14="http://schemas.microsoft.com/office/powerpoint/2010/main" val="3268962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0" name="Picture 19" descr="A logo with people in the center&#10;&#10;AI-generated content may be incorrect.">
            <a:extLst>
              <a:ext uri="{FF2B5EF4-FFF2-40B4-BE49-F238E27FC236}">
                <a16:creationId xmlns:a16="http://schemas.microsoft.com/office/drawing/2014/main" id="{E035E657-204E-EED5-C8B3-09242B5DFF42}"/>
              </a:ext>
            </a:extLst>
          </p:cNvPr>
          <p:cNvPicPr>
            <a:picLocks noChangeAspect="1"/>
          </p:cNvPicPr>
          <p:nvPr userDrawn="1"/>
        </p:nvPicPr>
        <p:blipFill>
          <a:blip r:embed="rId2">
            <a:alphaModFix amt="3000"/>
          </a:blip>
          <a:srcRect l="16718" t="5031" b="7106"/>
          <a:stretch>
            <a:fillRect/>
          </a:stretch>
        </p:blipFill>
        <p:spPr>
          <a:xfrm>
            <a:off x="144000" y="-16821"/>
            <a:ext cx="6313950" cy="6858000"/>
          </a:xfrm>
          <a:prstGeom prst="rect">
            <a:avLst/>
          </a:prstGeom>
        </p:spPr>
      </p:pic>
      <p:sp>
        <p:nvSpPr>
          <p:cNvPr id="9" name="Rectangle 8">
            <a:extLst>
              <a:ext uri="{FF2B5EF4-FFF2-40B4-BE49-F238E27FC236}">
                <a16:creationId xmlns:a16="http://schemas.microsoft.com/office/drawing/2014/main" id="{03263CBD-1DE6-499E-0F6A-300203486EB8}"/>
              </a:ext>
            </a:extLst>
          </p:cNvPr>
          <p:cNvSpPr/>
          <p:nvPr userDrawn="1"/>
        </p:nvSpPr>
        <p:spPr>
          <a:xfrm>
            <a:off x="0" y="1"/>
            <a:ext cx="144000" cy="2916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30951-AA3C-C887-EBE3-578F70D8A688}"/>
              </a:ext>
            </a:extLst>
          </p:cNvPr>
          <p:cNvSpPr/>
          <p:nvPr userDrawn="1"/>
        </p:nvSpPr>
        <p:spPr>
          <a:xfrm>
            <a:off x="0" y="147604"/>
            <a:ext cx="144000" cy="144000"/>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176E80-DAC0-5CE6-835B-999716D8EF4C}"/>
              </a:ext>
            </a:extLst>
          </p:cNvPr>
          <p:cNvSpPr/>
          <p:nvPr userDrawn="1"/>
        </p:nvSpPr>
        <p:spPr>
          <a:xfrm>
            <a:off x="0" y="291606"/>
            <a:ext cx="144000" cy="160832"/>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DBE184-5D8B-68E7-C1C1-D96B7A6F4596}"/>
              </a:ext>
            </a:extLst>
          </p:cNvPr>
          <p:cNvSpPr/>
          <p:nvPr userDrawn="1"/>
        </p:nvSpPr>
        <p:spPr>
          <a:xfrm>
            <a:off x="0" y="452438"/>
            <a:ext cx="144000" cy="160833"/>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E6307E-238F-5E21-8103-25FA6F374D17}"/>
              </a:ext>
            </a:extLst>
          </p:cNvPr>
          <p:cNvSpPr/>
          <p:nvPr userDrawn="1"/>
        </p:nvSpPr>
        <p:spPr>
          <a:xfrm>
            <a:off x="0" y="613271"/>
            <a:ext cx="144000" cy="160832"/>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9AD222-C03B-B3F8-37F6-6694837B6DAF}"/>
              </a:ext>
            </a:extLst>
          </p:cNvPr>
          <p:cNvSpPr/>
          <p:nvPr userDrawn="1"/>
        </p:nvSpPr>
        <p:spPr>
          <a:xfrm>
            <a:off x="0" y="774103"/>
            <a:ext cx="144000" cy="6083897"/>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898F9ACC-7BCC-68D8-06CA-50165145B24E}"/>
              </a:ext>
            </a:extLst>
          </p:cNvPr>
          <p:cNvSpPr>
            <a:spLocks noGrp="1"/>
          </p:cNvSpPr>
          <p:nvPr>
            <p:ph type="ctrTitle"/>
          </p:nvPr>
        </p:nvSpPr>
        <p:spPr>
          <a:xfrm>
            <a:off x="596497" y="530279"/>
            <a:ext cx="8032494" cy="1025252"/>
          </a:xfrm>
        </p:spPr>
        <p:txBody>
          <a:bodyPr anchor="t" anchorCtr="0">
            <a:noAutofit/>
          </a:bodyPr>
          <a:lstStyle>
            <a:lvl1pPr algn="l">
              <a:defRPr sz="3600" b="1">
                <a:solidFill>
                  <a:schemeClr val="tx1">
                    <a:lumMod val="75000"/>
                    <a:lumOff val="25000"/>
                  </a:schemeClr>
                </a:solidFill>
                <a:latin typeface="Montserrat" pitchFamily="2" charset="77"/>
              </a:defRPr>
            </a:lvl1pPr>
          </a:lstStyle>
          <a:p>
            <a:endParaRPr lang="en-US" dirty="0"/>
          </a:p>
        </p:txBody>
      </p:sp>
      <p:sp>
        <p:nvSpPr>
          <p:cNvPr id="5" name="Rectangle 4">
            <a:extLst>
              <a:ext uri="{FF2B5EF4-FFF2-40B4-BE49-F238E27FC236}">
                <a16:creationId xmlns:a16="http://schemas.microsoft.com/office/drawing/2014/main" id="{A32196AF-96C1-46EC-42A5-5689ED2570BE}"/>
              </a:ext>
            </a:extLst>
          </p:cNvPr>
          <p:cNvSpPr/>
          <p:nvPr userDrawn="1"/>
        </p:nvSpPr>
        <p:spPr>
          <a:xfrm>
            <a:off x="8740239" y="-16822"/>
            <a:ext cx="403761" cy="6874821"/>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201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02CDB0-5898-CC42-A367-6353F6FC07B3}" type="datetimeFigureOut">
              <a:rPr lang="en-US" smtClean="0"/>
              <a:t>2/18/2026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8E7398-0322-E143-9C97-A1950EB02961}" type="slidenum">
              <a:rPr lang="en-US" smtClean="0"/>
              <a:t>‹#›</a:t>
            </a:fld>
            <a:endParaRPr lang="en-US"/>
          </a:p>
        </p:txBody>
      </p:sp>
    </p:spTree>
    <p:extLst>
      <p:ext uri="{BB962C8B-B14F-4D97-AF65-F5344CB8AC3E}">
        <p14:creationId xmlns:p14="http://schemas.microsoft.com/office/powerpoint/2010/main" val="2445593645"/>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73" r:id="rId3"/>
    <p:sldLayoutId id="2147483679" r:id="rId4"/>
    <p:sldLayoutId id="2147483680" r:id="rId5"/>
    <p:sldLayoutId id="2147483675" r:id="rId6"/>
    <p:sldLayoutId id="2147483676" r:id="rId7"/>
    <p:sldLayoutId id="2147483677" r:id="rId8"/>
    <p:sldLayoutId id="2147483678"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www.knowyourlemons.org/"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gov.uk/government/news/home-testing-kits-for-lifesaving-checks-against-cervical-cancer"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england.nhs.uk/wp-content/uploads/2019/02/report-of-the-independent-review-of-adult-screening-programme-in-england.pdf"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s://prostatecanceruk.org/risk-checker"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18/10/relationships/comments" Target="../comments/modernComment_116_2FE3589F.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18/10/relationships/comments" Target="../comments/modernComment_117_2FA0C33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1D_FC31307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mailto:jess@yorkshirecancercommunity.co.uk"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yorkshirecancerresearch.org.uk/"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rkshirecancerresearch.org.uk/"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hyperlink" Target="https://www.macmillan.org.uk/assets/health-inequalities-paper-april-2019.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cancerresearchuk.org/about-cancer/what-is-cancer"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4BFA15-4803-713B-5F85-5BFD7069F8EF}"/>
              </a:ext>
            </a:extLst>
          </p:cNvPr>
          <p:cNvSpPr>
            <a:spLocks noGrp="1"/>
          </p:cNvSpPr>
          <p:nvPr>
            <p:ph type="ctrTitle" hasCustomPrompt="1"/>
          </p:nvPr>
        </p:nvSpPr>
        <p:spPr>
          <a:xfrm>
            <a:off x="4125060" y="4861913"/>
            <a:ext cx="4633192" cy="406958"/>
          </a:xfrm>
        </p:spPr>
        <p:txBody>
          <a:bodyPr anchor="b">
            <a:noAutofit/>
          </a:bodyPr>
          <a:lstStyle>
            <a:lvl1pPr algn="ctr">
              <a:defRPr sz="2200" b="1">
                <a:solidFill>
                  <a:srgbClr val="196A24"/>
                </a:solidFill>
                <a:latin typeface="Montserrat" pitchFamily="2" charset="77"/>
              </a:defRPr>
            </a:lvl1pPr>
          </a:lstStyle>
          <a:p>
            <a:r>
              <a:rPr lang="en-GB" dirty="0"/>
              <a:t>Yorkshire Cancer Community</a:t>
            </a:r>
            <a:endParaRPr lang="en-US" dirty="0"/>
          </a:p>
        </p:txBody>
      </p:sp>
      <p:sp>
        <p:nvSpPr>
          <p:cNvPr id="8" name="Title 1">
            <a:extLst>
              <a:ext uri="{FF2B5EF4-FFF2-40B4-BE49-F238E27FC236}">
                <a16:creationId xmlns:a16="http://schemas.microsoft.com/office/drawing/2014/main" id="{87B7BF02-585E-2274-F339-AF857705D23A}"/>
              </a:ext>
            </a:extLst>
          </p:cNvPr>
          <p:cNvSpPr txBox="1">
            <a:spLocks/>
          </p:cNvSpPr>
          <p:nvPr/>
        </p:nvSpPr>
        <p:spPr>
          <a:xfrm>
            <a:off x="4125060" y="5240590"/>
            <a:ext cx="4633192" cy="410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200" b="1" kern="1200">
                <a:solidFill>
                  <a:srgbClr val="196A24"/>
                </a:solidFill>
                <a:latin typeface="Montserrat" pitchFamily="2" charset="77"/>
                <a:ea typeface="+mj-ea"/>
                <a:cs typeface="+mj-cs"/>
              </a:defRPr>
            </a:lvl1pPr>
          </a:lstStyle>
          <a:p>
            <a:r>
              <a:rPr lang="en-GB" sz="2000" b="0" dirty="0">
                <a:solidFill>
                  <a:schemeClr val="tx1">
                    <a:lumMod val="75000"/>
                    <a:lumOff val="25000"/>
                  </a:schemeClr>
                </a:solidFill>
              </a:rPr>
              <a:t>A Cancer SMART Presentation</a:t>
            </a:r>
            <a:endParaRPr lang="en-US" sz="2000" b="0" dirty="0">
              <a:solidFill>
                <a:schemeClr val="tx1">
                  <a:lumMod val="75000"/>
                  <a:lumOff val="25000"/>
                </a:schemeClr>
              </a:solidFill>
            </a:endParaRPr>
          </a:p>
        </p:txBody>
      </p:sp>
    </p:spTree>
    <p:extLst>
      <p:ext uri="{BB962C8B-B14F-4D97-AF65-F5344CB8AC3E}">
        <p14:creationId xmlns:p14="http://schemas.microsoft.com/office/powerpoint/2010/main" val="1290407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CD84FF-50BA-C6A8-44DB-FE82FEC56ADE}"/>
              </a:ext>
            </a:extLst>
          </p:cNvPr>
          <p:cNvSpPr txBox="1">
            <a:spLocks/>
          </p:cNvSpPr>
          <p:nvPr/>
        </p:nvSpPr>
        <p:spPr>
          <a:xfrm>
            <a:off x="596497" y="433426"/>
            <a:ext cx="8032494" cy="5367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US" dirty="0"/>
              <a:t>Bowel screening </a:t>
            </a:r>
            <a:r>
              <a:rPr lang="en-US" dirty="0" err="1"/>
              <a:t>programme</a:t>
            </a:r>
            <a:endParaRPr lang="en-US" dirty="0"/>
          </a:p>
        </p:txBody>
      </p:sp>
      <p:sp>
        <p:nvSpPr>
          <p:cNvPr id="6" name="Title 1">
            <a:extLst>
              <a:ext uri="{FF2B5EF4-FFF2-40B4-BE49-F238E27FC236}">
                <a16:creationId xmlns:a16="http://schemas.microsoft.com/office/drawing/2014/main" id="{FE1DE0E3-41E6-8D31-D7CC-5AE33A09E784}"/>
              </a:ext>
            </a:extLst>
          </p:cNvPr>
          <p:cNvSpPr txBox="1">
            <a:spLocks/>
          </p:cNvSpPr>
          <p:nvPr/>
        </p:nvSpPr>
        <p:spPr>
          <a:xfrm>
            <a:off x="632122" y="1002070"/>
            <a:ext cx="6389290" cy="3682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US" sz="1800" dirty="0">
                <a:solidFill>
                  <a:srgbClr val="0E155D"/>
                </a:solidFill>
              </a:rPr>
              <a:t>FIT kit</a:t>
            </a:r>
            <a:endParaRPr lang="en-US" sz="1800" b="0" dirty="0">
              <a:solidFill>
                <a:srgbClr val="0E155D"/>
              </a:solidFill>
            </a:endParaRPr>
          </a:p>
        </p:txBody>
      </p:sp>
      <p:sp>
        <p:nvSpPr>
          <p:cNvPr id="7" name="Title 1">
            <a:extLst>
              <a:ext uri="{FF2B5EF4-FFF2-40B4-BE49-F238E27FC236}">
                <a16:creationId xmlns:a16="http://schemas.microsoft.com/office/drawing/2014/main" id="{1C88C910-A3F4-87F9-51A9-95AC186F16A8}"/>
              </a:ext>
            </a:extLst>
          </p:cNvPr>
          <p:cNvSpPr txBox="1">
            <a:spLocks/>
          </p:cNvSpPr>
          <p:nvPr/>
        </p:nvSpPr>
        <p:spPr>
          <a:xfrm>
            <a:off x="632121" y="1402255"/>
            <a:ext cx="4482139" cy="353047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a:lnSpc>
                <a:spcPct val="100000"/>
              </a:lnSpc>
            </a:pPr>
            <a:endParaRPr lang="en-GB" sz="160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Every 2 years through the post</a:t>
            </a:r>
          </a:p>
          <a:p>
            <a:pPr marL="285750" indent="-285750">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Send a small poo sample for testing</a:t>
            </a:r>
          </a:p>
          <a:p>
            <a:pPr marL="285750" indent="-285750">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Do it at home</a:t>
            </a:r>
          </a:p>
          <a:p>
            <a:pPr marL="285750" indent="-285750">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Easy to use</a:t>
            </a:r>
          </a:p>
          <a:p>
            <a:pPr marL="285750" indent="-285750">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For people aged 50-74</a:t>
            </a:r>
          </a:p>
          <a:p>
            <a:pPr marL="285750" indent="-285750">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75 or over can request a kit from the bowel cancer screening programme – call </a:t>
            </a:r>
            <a:r>
              <a:rPr lang="en-GB" sz="1600" dirty="0">
                <a:solidFill>
                  <a:srgbClr val="0E155D"/>
                </a:solidFill>
                <a:cs typeface="Calibri" panose="020F0502020204030204" pitchFamily="34" charset="0"/>
              </a:rPr>
              <a:t>0800 707 6060</a:t>
            </a:r>
          </a:p>
        </p:txBody>
      </p:sp>
      <p:pic>
        <p:nvPicPr>
          <p:cNvPr id="3074" name="Picture 2">
            <a:extLst>
              <a:ext uri="{FF2B5EF4-FFF2-40B4-BE49-F238E27FC236}">
                <a16:creationId xmlns:a16="http://schemas.microsoft.com/office/drawing/2014/main" id="{2B2DD5FE-6385-50C2-0429-A519F1BF7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888" y="1827372"/>
            <a:ext cx="3221666" cy="3203256"/>
          </a:xfrm>
          <a:prstGeom prst="rect">
            <a:avLst/>
          </a:prstGeom>
          <a:noFill/>
          <a:ln w="76200" cap="sq">
            <a:solidFill>
              <a:srgbClr val="0E155D"/>
            </a:solidFill>
            <a:miter lim="800000"/>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2FD831D-C793-10BC-8AED-B231FF427452}"/>
              </a:ext>
            </a:extLst>
          </p:cNvPr>
          <p:cNvSpPr txBox="1"/>
          <p:nvPr/>
        </p:nvSpPr>
        <p:spPr>
          <a:xfrm>
            <a:off x="5526447" y="5193267"/>
            <a:ext cx="2989930" cy="338312"/>
          </a:xfrm>
          <a:prstGeom prst="rect">
            <a:avLst/>
          </a:prstGeom>
          <a:noFill/>
        </p:spPr>
        <p:txBody>
          <a:bodyPr wrap="square" lIns="91203" tIns="45600" rIns="91203" bIns="45600" rtlCol="0">
            <a:spAutoFit/>
          </a:bodyPr>
          <a:lstStyle/>
          <a:p>
            <a:r>
              <a:rPr lang="en-GB" sz="800" dirty="0">
                <a:latin typeface="Montserrat" pitchFamily="2" charset="77"/>
              </a:rPr>
              <a:t>Image credit: NHS Mid Cheshire Hospitals - Cheshire Bowel Cancer Screening Kit</a:t>
            </a:r>
          </a:p>
        </p:txBody>
      </p:sp>
    </p:spTree>
    <p:extLst>
      <p:ext uri="{BB962C8B-B14F-4D97-AF65-F5344CB8AC3E}">
        <p14:creationId xmlns:p14="http://schemas.microsoft.com/office/powerpoint/2010/main" val="78342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41AFC-D2E5-01F8-DE37-6FD3643B458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B5E2F36-D4E1-9969-944D-22269E819431}"/>
              </a:ext>
            </a:extLst>
          </p:cNvPr>
          <p:cNvSpPr txBox="1">
            <a:spLocks/>
          </p:cNvSpPr>
          <p:nvPr/>
        </p:nvSpPr>
        <p:spPr>
          <a:xfrm>
            <a:off x="596497" y="433426"/>
            <a:ext cx="8032494" cy="5367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GB" dirty="0"/>
              <a:t>Breast screening programme</a:t>
            </a:r>
          </a:p>
        </p:txBody>
      </p:sp>
      <p:sp>
        <p:nvSpPr>
          <p:cNvPr id="6" name="Title 1">
            <a:extLst>
              <a:ext uri="{FF2B5EF4-FFF2-40B4-BE49-F238E27FC236}">
                <a16:creationId xmlns:a16="http://schemas.microsoft.com/office/drawing/2014/main" id="{9235613A-7BFE-F9CF-821F-E0907301BE8B}"/>
              </a:ext>
            </a:extLst>
          </p:cNvPr>
          <p:cNvSpPr txBox="1">
            <a:spLocks/>
          </p:cNvSpPr>
          <p:nvPr/>
        </p:nvSpPr>
        <p:spPr>
          <a:xfrm>
            <a:off x="632122" y="1002070"/>
            <a:ext cx="6389290" cy="3682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800" dirty="0">
                <a:solidFill>
                  <a:srgbClr val="0E155D"/>
                </a:solidFill>
              </a:rPr>
              <a:t>Mammogram</a:t>
            </a:r>
            <a:endParaRPr lang="en-GB" sz="1800" b="0" dirty="0">
              <a:solidFill>
                <a:srgbClr val="0E155D"/>
              </a:solidFill>
            </a:endParaRPr>
          </a:p>
        </p:txBody>
      </p:sp>
      <p:sp>
        <p:nvSpPr>
          <p:cNvPr id="7" name="Title 1">
            <a:extLst>
              <a:ext uri="{FF2B5EF4-FFF2-40B4-BE49-F238E27FC236}">
                <a16:creationId xmlns:a16="http://schemas.microsoft.com/office/drawing/2014/main" id="{C8755639-A984-0A41-F7B8-5A61F47C5C1F}"/>
              </a:ext>
            </a:extLst>
          </p:cNvPr>
          <p:cNvSpPr txBox="1">
            <a:spLocks/>
          </p:cNvSpPr>
          <p:nvPr/>
        </p:nvSpPr>
        <p:spPr>
          <a:xfrm>
            <a:off x="632121" y="1402256"/>
            <a:ext cx="4482139" cy="33611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a:lnSpc>
                <a:spcPct val="100000"/>
              </a:lnSpc>
            </a:pPr>
            <a:endParaRPr lang="en-GB" sz="160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Every 3 years</a:t>
            </a:r>
          </a:p>
          <a:p>
            <a:pPr marL="285750" indent="-285750">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X-ray of the breast</a:t>
            </a:r>
          </a:p>
          <a:p>
            <a:pPr marL="285750" indent="-285750">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Women / people with breasts</a:t>
            </a:r>
          </a:p>
          <a:p>
            <a:pPr marL="285750" indent="-285750">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Aged 50 – 70</a:t>
            </a:r>
          </a:p>
          <a:p>
            <a:pPr marL="285750" indent="-285750">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Over 70 – can still request an invitation via GP or local screening centre</a:t>
            </a:r>
          </a:p>
          <a:p>
            <a:pPr marL="285750" indent="-285750">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Transgender / non-binary – check with GP or gender identity clinic if you haven’t received an invite and think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you should</a:t>
            </a:r>
          </a:p>
        </p:txBody>
      </p:sp>
      <p:pic>
        <p:nvPicPr>
          <p:cNvPr id="2" name="Picture 4">
            <a:extLst>
              <a:ext uri="{FF2B5EF4-FFF2-40B4-BE49-F238E27FC236}">
                <a16:creationId xmlns:a16="http://schemas.microsoft.com/office/drawing/2014/main" id="{21EFAC46-D2C1-1184-2B5E-D8312A1AC627}"/>
              </a:ext>
            </a:extLst>
          </p:cNvPr>
          <p:cNvPicPr>
            <a:picLocks noChangeAspect="1" noChangeArrowheads="1"/>
          </p:cNvPicPr>
          <p:nvPr/>
        </p:nvPicPr>
        <p:blipFill>
          <a:blip r:embed="rId2"/>
          <a:srcRect/>
          <a:stretch/>
        </p:blipFill>
        <p:spPr bwMode="auto">
          <a:xfrm>
            <a:off x="5429610" y="1664859"/>
            <a:ext cx="3548406" cy="2365603"/>
          </a:xfrm>
          <a:prstGeom prst="rect">
            <a:avLst/>
          </a:prstGeom>
          <a:noFill/>
          <a:ln w="76200" cap="sq">
            <a:solidFill>
              <a:srgbClr val="0E155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13EC40D2-1DAF-6226-D0BC-F1026FAD9661}"/>
              </a:ext>
            </a:extLst>
          </p:cNvPr>
          <p:cNvSpPr txBox="1"/>
          <p:nvPr/>
        </p:nvSpPr>
        <p:spPr>
          <a:xfrm>
            <a:off x="5268995" y="4181199"/>
            <a:ext cx="3359996" cy="584533"/>
          </a:xfrm>
          <a:prstGeom prst="rect">
            <a:avLst/>
          </a:prstGeom>
          <a:noFill/>
        </p:spPr>
        <p:txBody>
          <a:bodyPr wrap="square" lIns="91203" tIns="45600" rIns="91203" bIns="45600" rtlCol="0">
            <a:spAutoFit/>
          </a:bodyPr>
          <a:lstStyle/>
          <a:p>
            <a:r>
              <a:rPr lang="en-GB" sz="800" dirty="0">
                <a:latin typeface="Montserrat" pitchFamily="2" charset="77"/>
              </a:rPr>
              <a:t>Image credit: </a:t>
            </a:r>
            <a:r>
              <a:rPr lang="en-US" sz="800" dirty="0">
                <a:latin typeface="Montserrat" pitchFamily="2" charset="77"/>
              </a:rPr>
              <a:t>Drazen Zigic on </a:t>
            </a:r>
            <a:r>
              <a:rPr lang="en-US" sz="800" dirty="0" err="1">
                <a:latin typeface="Montserrat" pitchFamily="2" charset="77"/>
              </a:rPr>
              <a:t>Freepik</a:t>
            </a:r>
            <a:r>
              <a:rPr lang="en-US" sz="800" dirty="0">
                <a:latin typeface="Montserrat" pitchFamily="2" charset="77"/>
              </a:rPr>
              <a:t>; https://</a:t>
            </a:r>
            <a:r>
              <a:rPr lang="en-US" sz="800" dirty="0" err="1">
                <a:latin typeface="Montserrat" pitchFamily="2" charset="77"/>
              </a:rPr>
              <a:t>www.freepik.com</a:t>
            </a:r>
            <a:r>
              <a:rPr lang="en-US" sz="800" dirty="0">
                <a:latin typeface="Montserrat" pitchFamily="2" charset="77"/>
              </a:rPr>
              <a:t>/free-photo/female-doctor-taking-xray-patient-examination-room-hospital_26143922.htm</a:t>
            </a:r>
            <a:br>
              <a:rPr lang="en-US" sz="800" dirty="0">
                <a:latin typeface="Montserrat" pitchFamily="2" charset="77"/>
              </a:rPr>
            </a:br>
            <a:r>
              <a:rPr lang="en-US" sz="800" dirty="0">
                <a:latin typeface="Montserrat" pitchFamily="2" charset="77"/>
              </a:rPr>
              <a:t>#</a:t>
            </a:r>
            <a:r>
              <a:rPr lang="en-US" sz="800" dirty="0" err="1">
                <a:latin typeface="Montserrat" pitchFamily="2" charset="77"/>
              </a:rPr>
              <a:t>from_element</a:t>
            </a:r>
            <a:r>
              <a:rPr lang="en-US" sz="800" dirty="0">
                <a:latin typeface="Montserrat" pitchFamily="2" charset="77"/>
              </a:rPr>
              <a:t>=</a:t>
            </a:r>
            <a:r>
              <a:rPr lang="en-US" sz="800" dirty="0" err="1">
                <a:latin typeface="Montserrat" pitchFamily="2" charset="77"/>
              </a:rPr>
              <a:t>cross_selling__photo</a:t>
            </a:r>
            <a:r>
              <a:rPr lang="en-US" sz="800" dirty="0">
                <a:latin typeface="Montserrat" pitchFamily="2" charset="77"/>
              </a:rPr>
              <a:t> </a:t>
            </a:r>
            <a:endParaRPr lang="en-GB" sz="800" dirty="0">
              <a:latin typeface="Montserrat" pitchFamily="2" charset="77"/>
            </a:endParaRPr>
          </a:p>
        </p:txBody>
      </p:sp>
    </p:spTree>
    <p:extLst>
      <p:ext uri="{BB962C8B-B14F-4D97-AF65-F5344CB8AC3E}">
        <p14:creationId xmlns:p14="http://schemas.microsoft.com/office/powerpoint/2010/main" val="123043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438154-2E9E-2B36-F1A1-CA6C2D7F3CDA}"/>
              </a:ext>
            </a:extLst>
          </p:cNvPr>
          <p:cNvSpPr/>
          <p:nvPr/>
        </p:nvSpPr>
        <p:spPr>
          <a:xfrm>
            <a:off x="0" y="0"/>
            <a:ext cx="9144000" cy="6858000"/>
          </a:xfrm>
          <a:prstGeom prst="rect">
            <a:avLst/>
          </a:prstGeom>
          <a:solidFill>
            <a:srgbClr val="0E155D"/>
          </a:solidFill>
          <a:ln>
            <a:solidFill>
              <a:srgbClr val="0E1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F628DC-6BBC-D024-3F4B-5461AC40AC67}"/>
              </a:ext>
            </a:extLst>
          </p:cNvPr>
          <p:cNvSpPr txBox="1"/>
          <p:nvPr/>
        </p:nvSpPr>
        <p:spPr>
          <a:xfrm>
            <a:off x="842758" y="685289"/>
            <a:ext cx="7269310" cy="1446550"/>
          </a:xfrm>
          <a:prstGeom prst="rect">
            <a:avLst/>
          </a:prstGeom>
          <a:noFill/>
        </p:spPr>
        <p:txBody>
          <a:bodyPr wrap="square" rtlCol="0">
            <a:spAutoFit/>
          </a:bodyPr>
          <a:lstStyle/>
          <a:p>
            <a:pPr algn="ctr"/>
            <a:r>
              <a:rPr lang="en-US" sz="8800" b="1" dirty="0">
                <a:solidFill>
                  <a:schemeClr val="bg1"/>
                </a:solidFill>
                <a:latin typeface="Montserrat" pitchFamily="2" charset="77"/>
                <a:ea typeface="Helvetica Neue" panose="02000503000000020004" pitchFamily="2" charset="0"/>
                <a:cs typeface="Raanana" pitchFamily="2" charset="-79"/>
              </a:rPr>
              <a:t>Don’t wait!</a:t>
            </a:r>
          </a:p>
        </p:txBody>
      </p:sp>
      <p:sp>
        <p:nvSpPr>
          <p:cNvPr id="4" name="TextBox 3">
            <a:extLst>
              <a:ext uri="{FF2B5EF4-FFF2-40B4-BE49-F238E27FC236}">
                <a16:creationId xmlns:a16="http://schemas.microsoft.com/office/drawing/2014/main" id="{CF279AD0-C791-60A9-4077-669FB8EE44E7}"/>
              </a:ext>
            </a:extLst>
          </p:cNvPr>
          <p:cNvSpPr txBox="1"/>
          <p:nvPr/>
        </p:nvSpPr>
        <p:spPr>
          <a:xfrm>
            <a:off x="472843" y="2240456"/>
            <a:ext cx="8198314" cy="3785652"/>
          </a:xfrm>
          <a:prstGeom prst="rect">
            <a:avLst/>
          </a:prstGeom>
          <a:noFill/>
        </p:spPr>
        <p:txBody>
          <a:bodyPr wrap="square" rtlCol="0">
            <a:spAutoFit/>
          </a:bodyPr>
          <a:lstStyle/>
          <a:p>
            <a:pPr algn="ctr"/>
            <a:r>
              <a:rPr lang="en-US" sz="4000" b="1" dirty="0">
                <a:solidFill>
                  <a:srgbClr val="00B0F0"/>
                </a:solidFill>
                <a:latin typeface="Montserrat" pitchFamily="2" charset="77"/>
                <a:ea typeface="Helvetica Neue" panose="02000503000000020004" pitchFamily="2" charset="0"/>
                <a:cs typeface="Raanana" pitchFamily="2" charset="-79"/>
              </a:rPr>
              <a:t>Don’t wait for screening – check your breasts/chest each month </a:t>
            </a:r>
          </a:p>
          <a:p>
            <a:pPr algn="ctr"/>
            <a:endParaRPr lang="en-US" sz="4000" b="1" dirty="0">
              <a:solidFill>
                <a:srgbClr val="00B0F0"/>
              </a:solidFill>
              <a:latin typeface="Montserrat" pitchFamily="2" charset="77"/>
              <a:ea typeface="Helvetica Neue" panose="02000503000000020004" pitchFamily="2" charset="0"/>
              <a:cs typeface="Raanana" pitchFamily="2" charset="-79"/>
            </a:endParaRPr>
          </a:p>
          <a:p>
            <a:pPr algn="ctr"/>
            <a:r>
              <a:rPr lang="en-US" sz="4000" b="1" dirty="0">
                <a:solidFill>
                  <a:srgbClr val="00B0F0"/>
                </a:solidFill>
                <a:latin typeface="Montserrat" pitchFamily="2" charset="77"/>
                <a:ea typeface="Helvetica Neue" panose="02000503000000020004" pitchFamily="2" charset="0"/>
                <a:cs typeface="Raanana" pitchFamily="2" charset="-79"/>
              </a:rPr>
              <a:t>Remember it’s not just about lumps and bumps</a:t>
            </a:r>
          </a:p>
        </p:txBody>
      </p:sp>
    </p:spTree>
    <p:extLst>
      <p:ext uri="{BB962C8B-B14F-4D97-AF65-F5344CB8AC3E}">
        <p14:creationId xmlns:p14="http://schemas.microsoft.com/office/powerpoint/2010/main" val="2298151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E4E6B-28B8-9BC3-ABD0-715847AF233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82A56D9-4D37-00D8-F5EE-A3EAA48B1DFC}"/>
              </a:ext>
            </a:extLst>
          </p:cNvPr>
          <p:cNvSpPr txBox="1">
            <a:spLocks/>
          </p:cNvSpPr>
          <p:nvPr/>
        </p:nvSpPr>
        <p:spPr>
          <a:xfrm>
            <a:off x="596497" y="433426"/>
            <a:ext cx="8032494" cy="5367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US" dirty="0"/>
              <a:t>Know your lemons</a:t>
            </a:r>
          </a:p>
        </p:txBody>
      </p:sp>
      <p:sp>
        <p:nvSpPr>
          <p:cNvPr id="6" name="Title 1">
            <a:extLst>
              <a:ext uri="{FF2B5EF4-FFF2-40B4-BE49-F238E27FC236}">
                <a16:creationId xmlns:a16="http://schemas.microsoft.com/office/drawing/2014/main" id="{28F3B61E-3318-D024-9885-C4F342D55915}"/>
              </a:ext>
            </a:extLst>
          </p:cNvPr>
          <p:cNvSpPr txBox="1">
            <a:spLocks/>
          </p:cNvSpPr>
          <p:nvPr/>
        </p:nvSpPr>
        <p:spPr>
          <a:xfrm>
            <a:off x="632122" y="1002070"/>
            <a:ext cx="6389290" cy="3682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US" sz="1800" dirty="0">
                <a:solidFill>
                  <a:srgbClr val="3B376A"/>
                </a:solidFill>
                <a:ea typeface="Helvetica Neue" panose="02000503000000020004" pitchFamily="2" charset="0"/>
                <a:cs typeface="Raanana" pitchFamily="2" charset="-79"/>
              </a:rPr>
              <a:t>The signs and symptoms of breast cancer</a:t>
            </a:r>
            <a:endParaRPr lang="en-US" sz="1800" b="0" dirty="0">
              <a:solidFill>
                <a:srgbClr val="0E155D"/>
              </a:solidFill>
            </a:endParaRPr>
          </a:p>
        </p:txBody>
      </p:sp>
      <p:pic>
        <p:nvPicPr>
          <p:cNvPr id="4" name="Picture 3" descr="A group of lemons in a carton&#10;&#10;AI-generated content may be incorrect.">
            <a:extLst>
              <a:ext uri="{FF2B5EF4-FFF2-40B4-BE49-F238E27FC236}">
                <a16:creationId xmlns:a16="http://schemas.microsoft.com/office/drawing/2014/main" id="{BD89EBF8-6E4F-7948-5AB4-809B229170ED}"/>
              </a:ext>
            </a:extLst>
          </p:cNvPr>
          <p:cNvPicPr>
            <a:picLocks noChangeAspect="1"/>
          </p:cNvPicPr>
          <p:nvPr/>
        </p:nvPicPr>
        <p:blipFill>
          <a:blip r:embed="rId2"/>
          <a:stretch>
            <a:fillRect/>
          </a:stretch>
        </p:blipFill>
        <p:spPr>
          <a:xfrm>
            <a:off x="872406" y="1756150"/>
            <a:ext cx="7399187" cy="3699594"/>
          </a:xfrm>
          <a:prstGeom prst="rect">
            <a:avLst/>
          </a:prstGeom>
        </p:spPr>
      </p:pic>
      <p:sp>
        <p:nvSpPr>
          <p:cNvPr id="8" name="TextBox 7">
            <a:extLst>
              <a:ext uri="{FF2B5EF4-FFF2-40B4-BE49-F238E27FC236}">
                <a16:creationId xmlns:a16="http://schemas.microsoft.com/office/drawing/2014/main" id="{705DB8E7-EB32-4F6B-BEC8-07F18E53167D}"/>
              </a:ext>
            </a:extLst>
          </p:cNvPr>
          <p:cNvSpPr txBox="1"/>
          <p:nvPr/>
        </p:nvSpPr>
        <p:spPr>
          <a:xfrm>
            <a:off x="762885" y="5778243"/>
            <a:ext cx="7618228" cy="646331"/>
          </a:xfrm>
          <a:prstGeom prst="rect">
            <a:avLst/>
          </a:prstGeom>
          <a:noFill/>
        </p:spPr>
        <p:txBody>
          <a:bodyPr wrap="square">
            <a:spAutoFit/>
          </a:bodyPr>
          <a:lstStyle/>
          <a:p>
            <a:pPr algn="ctr"/>
            <a:r>
              <a:rPr lang="en-US" b="1" dirty="0">
                <a:solidFill>
                  <a:schemeClr val="tx1">
                    <a:lumMod val="75000"/>
                    <a:lumOff val="25000"/>
                  </a:schemeClr>
                </a:solidFill>
                <a:latin typeface="Montserrat" pitchFamily="2" charset="77"/>
                <a:ea typeface="Helvetica Neue" panose="02000503000000020004" pitchFamily="2" charset="0"/>
                <a:cs typeface="Raanana" pitchFamily="2" charset="-79"/>
              </a:rPr>
              <a:t>12 signs of breast cancer to learn about: </a:t>
            </a:r>
            <a:br>
              <a:rPr lang="en-US" b="1" dirty="0">
                <a:solidFill>
                  <a:srgbClr val="0E155D"/>
                </a:solidFill>
                <a:latin typeface="Montserrat" pitchFamily="2" charset="77"/>
                <a:ea typeface="Helvetica Neue" panose="02000503000000020004" pitchFamily="2" charset="0"/>
                <a:cs typeface="Raanana" pitchFamily="2" charset="-79"/>
              </a:rPr>
            </a:br>
            <a:r>
              <a:rPr lang="en-US" b="1" u="sng" dirty="0">
                <a:solidFill>
                  <a:srgbClr val="0E155D"/>
                </a:solidFill>
                <a:latin typeface="Montserrat" pitchFamily="2" charset="77"/>
                <a:ea typeface="Helvetica Neue" panose="02000503000000020004" pitchFamily="2" charset="0"/>
                <a:cs typeface="Raanana" pitchFamily="2" charset="-79"/>
                <a:hlinkClick r:id="rId3"/>
              </a:rPr>
              <a:t>knowyourlemons.org</a:t>
            </a:r>
            <a:endParaRPr lang="en-US" b="1" u="sng" dirty="0">
              <a:solidFill>
                <a:srgbClr val="0E155D"/>
              </a:solidFill>
              <a:latin typeface="Montserrat" pitchFamily="2" charset="77"/>
              <a:ea typeface="Helvetica Neue" panose="02000503000000020004" pitchFamily="2" charset="0"/>
              <a:cs typeface="Raanana" pitchFamily="2" charset="-79"/>
            </a:endParaRPr>
          </a:p>
        </p:txBody>
      </p:sp>
    </p:spTree>
    <p:extLst>
      <p:ext uri="{BB962C8B-B14F-4D97-AF65-F5344CB8AC3E}">
        <p14:creationId xmlns:p14="http://schemas.microsoft.com/office/powerpoint/2010/main" val="1910688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846C8-1F37-1D38-77E8-4269C1DB279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4617265-8208-E656-0B4A-C03DED5B2E09}"/>
              </a:ext>
            </a:extLst>
          </p:cNvPr>
          <p:cNvSpPr txBox="1">
            <a:spLocks/>
          </p:cNvSpPr>
          <p:nvPr/>
        </p:nvSpPr>
        <p:spPr>
          <a:xfrm>
            <a:off x="596497" y="433426"/>
            <a:ext cx="8032494" cy="5367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US" dirty="0"/>
              <a:t>Cervical screening </a:t>
            </a:r>
            <a:r>
              <a:rPr lang="en-US" dirty="0" err="1"/>
              <a:t>programme</a:t>
            </a:r>
            <a:endParaRPr lang="en-US" dirty="0"/>
          </a:p>
        </p:txBody>
      </p:sp>
      <p:sp>
        <p:nvSpPr>
          <p:cNvPr id="6" name="Title 1">
            <a:extLst>
              <a:ext uri="{FF2B5EF4-FFF2-40B4-BE49-F238E27FC236}">
                <a16:creationId xmlns:a16="http://schemas.microsoft.com/office/drawing/2014/main" id="{ACBDDEC5-A80E-6166-53A8-BB3759F78855}"/>
              </a:ext>
            </a:extLst>
          </p:cNvPr>
          <p:cNvSpPr txBox="1">
            <a:spLocks/>
          </p:cNvSpPr>
          <p:nvPr/>
        </p:nvSpPr>
        <p:spPr>
          <a:xfrm>
            <a:off x="632122" y="1002070"/>
            <a:ext cx="6389290" cy="3682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US" sz="1800" dirty="0">
                <a:solidFill>
                  <a:srgbClr val="0E155D"/>
                </a:solidFill>
              </a:rPr>
              <a:t>Smear test</a:t>
            </a:r>
            <a:endParaRPr lang="en-US" sz="1800" b="0" dirty="0">
              <a:solidFill>
                <a:srgbClr val="0E155D"/>
              </a:solidFill>
            </a:endParaRPr>
          </a:p>
        </p:txBody>
      </p:sp>
      <p:sp>
        <p:nvSpPr>
          <p:cNvPr id="7" name="Title 1">
            <a:extLst>
              <a:ext uri="{FF2B5EF4-FFF2-40B4-BE49-F238E27FC236}">
                <a16:creationId xmlns:a16="http://schemas.microsoft.com/office/drawing/2014/main" id="{1055C5D0-9BBF-98DB-B3F5-494558BAB3C2}"/>
              </a:ext>
            </a:extLst>
          </p:cNvPr>
          <p:cNvSpPr txBox="1">
            <a:spLocks/>
          </p:cNvSpPr>
          <p:nvPr/>
        </p:nvSpPr>
        <p:spPr>
          <a:xfrm>
            <a:off x="632121" y="1402256"/>
            <a:ext cx="4925300" cy="33611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endParaRPr lang="en-GB" sz="160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Women / people with a cervix </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Checks the health of the cervix</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Takes a small sample of cells from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the cervix using a brush </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Always performed by a female nurse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or doctor</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Every 5 years - age 25-64 </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Not available for over 65’s</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Catches cancer early - before symptoms start and can even prevent cancer!</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Transgender / non-binary – check with GP or gender identity clinic if you have a cervix but haven’t received an invite</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p:txBody>
      </p:sp>
      <p:pic>
        <p:nvPicPr>
          <p:cNvPr id="4" name="Picture 5">
            <a:extLst>
              <a:ext uri="{FF2B5EF4-FFF2-40B4-BE49-F238E27FC236}">
                <a16:creationId xmlns:a16="http://schemas.microsoft.com/office/drawing/2014/main" id="{C0B0155C-85FD-F0B1-49CF-F4CAFB0DBED3}"/>
              </a:ext>
            </a:extLst>
          </p:cNvPr>
          <p:cNvPicPr>
            <a:picLocks noChangeAspect="1" noChangeArrowheads="1"/>
          </p:cNvPicPr>
          <p:nvPr/>
        </p:nvPicPr>
        <p:blipFill>
          <a:blip r:embed="rId2"/>
          <a:srcRect/>
          <a:stretch/>
        </p:blipFill>
        <p:spPr bwMode="auto">
          <a:xfrm>
            <a:off x="5930284" y="1745700"/>
            <a:ext cx="2999414" cy="1998847"/>
          </a:xfrm>
          <a:prstGeom prst="rect">
            <a:avLst/>
          </a:prstGeom>
          <a:noFill/>
          <a:ln w="76200" cap="sq">
            <a:solidFill>
              <a:srgbClr val="0E155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C4F67DD0-F934-5AFC-534C-15A9D677A3A4}"/>
              </a:ext>
            </a:extLst>
          </p:cNvPr>
          <p:cNvSpPr txBox="1"/>
          <p:nvPr/>
        </p:nvSpPr>
        <p:spPr>
          <a:xfrm>
            <a:off x="5783028" y="3916411"/>
            <a:ext cx="2925965" cy="953865"/>
          </a:xfrm>
          <a:prstGeom prst="rect">
            <a:avLst/>
          </a:prstGeom>
          <a:noFill/>
        </p:spPr>
        <p:txBody>
          <a:bodyPr wrap="square" lIns="91203" tIns="45600" rIns="91203" bIns="45600" rtlCol="0">
            <a:spAutoFit/>
          </a:bodyPr>
          <a:lstStyle/>
          <a:p>
            <a:r>
              <a:rPr lang="en-GB" sz="800" dirty="0">
                <a:latin typeface="Montserrat" pitchFamily="2" charset="77"/>
              </a:rPr>
              <a:t>Image credit: </a:t>
            </a:r>
            <a:r>
              <a:rPr lang="en-US" sz="800" dirty="0">
                <a:latin typeface="Montserrat" pitchFamily="2" charset="77"/>
              </a:rPr>
              <a:t>Image by </a:t>
            </a:r>
            <a:r>
              <a:rPr lang="en-US" sz="800" dirty="0" err="1">
                <a:latin typeface="Montserrat" pitchFamily="2" charset="77"/>
              </a:rPr>
              <a:t>stefamerpik</a:t>
            </a:r>
            <a:r>
              <a:rPr lang="en-US" sz="800" dirty="0">
                <a:latin typeface="Montserrat" pitchFamily="2" charset="77"/>
              </a:rPr>
              <a:t> on </a:t>
            </a:r>
            <a:r>
              <a:rPr lang="en-US" sz="800" dirty="0" err="1">
                <a:latin typeface="Montserrat" pitchFamily="2" charset="77"/>
              </a:rPr>
              <a:t>Freepik</a:t>
            </a:r>
            <a:r>
              <a:rPr lang="en-US" sz="800" dirty="0">
                <a:latin typeface="Montserrat" pitchFamily="2" charset="77"/>
              </a:rPr>
              <a:t>;</a:t>
            </a:r>
          </a:p>
          <a:p>
            <a:r>
              <a:rPr lang="en-US" sz="800" dirty="0">
                <a:latin typeface="Montserrat" pitchFamily="2" charset="77"/>
              </a:rPr>
              <a:t>https://</a:t>
            </a:r>
            <a:r>
              <a:rPr lang="en-US" sz="800" dirty="0" err="1">
                <a:latin typeface="Montserrat" pitchFamily="2" charset="77"/>
              </a:rPr>
              <a:t>www.freepik.com</a:t>
            </a:r>
            <a:r>
              <a:rPr lang="en-US" sz="800" dirty="0">
                <a:latin typeface="Montserrat" pitchFamily="2" charset="77"/>
              </a:rPr>
              <a:t>/free-photo/vaginal-smear-closeup-doctor-hand-holds-gynecological-examination-instruments-gynecologist-working-obstetrics-gynecology-clinic_27155402.htm#from View=</a:t>
            </a:r>
            <a:r>
              <a:rPr lang="en-US" sz="800" dirty="0" err="1">
                <a:latin typeface="Montserrat" pitchFamily="2" charset="77"/>
              </a:rPr>
              <a:t>search&amp;page</a:t>
            </a:r>
            <a:r>
              <a:rPr lang="en-US" sz="800" dirty="0">
                <a:latin typeface="Montserrat" pitchFamily="2" charset="77"/>
              </a:rPr>
              <a:t>=1&amp;position=0&amp;uuid=08f77444-f83b-4f29-815b-e72a68d8416d&amp;query=</a:t>
            </a:r>
            <a:r>
              <a:rPr lang="en-US" sz="800" dirty="0" err="1">
                <a:latin typeface="Montserrat" pitchFamily="2" charset="77"/>
              </a:rPr>
              <a:t>pap+test</a:t>
            </a:r>
            <a:r>
              <a:rPr lang="en-US" sz="800" dirty="0">
                <a:latin typeface="Montserrat" pitchFamily="2" charset="77"/>
              </a:rPr>
              <a:t> </a:t>
            </a:r>
            <a:endParaRPr lang="en-GB" sz="800" dirty="0">
              <a:latin typeface="Montserrat" pitchFamily="2" charset="77"/>
            </a:endParaRPr>
          </a:p>
        </p:txBody>
      </p:sp>
    </p:spTree>
    <p:extLst>
      <p:ext uri="{BB962C8B-B14F-4D97-AF65-F5344CB8AC3E}">
        <p14:creationId xmlns:p14="http://schemas.microsoft.com/office/powerpoint/2010/main" val="3023550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A1946-C742-9691-F337-B56D329077E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CF696CF-2016-7225-AC51-80931A7833BB}"/>
              </a:ext>
            </a:extLst>
          </p:cNvPr>
          <p:cNvSpPr txBox="1">
            <a:spLocks/>
          </p:cNvSpPr>
          <p:nvPr/>
        </p:nvSpPr>
        <p:spPr>
          <a:xfrm>
            <a:off x="596497" y="433426"/>
            <a:ext cx="8032494" cy="9688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US" dirty="0"/>
              <a:t>HPV self-sampling kits – new for 2026</a:t>
            </a:r>
          </a:p>
          <a:p>
            <a:endParaRPr lang="en-US" dirty="0"/>
          </a:p>
        </p:txBody>
      </p:sp>
      <p:sp>
        <p:nvSpPr>
          <p:cNvPr id="7" name="Title 1">
            <a:extLst>
              <a:ext uri="{FF2B5EF4-FFF2-40B4-BE49-F238E27FC236}">
                <a16:creationId xmlns:a16="http://schemas.microsoft.com/office/drawing/2014/main" id="{2C7E1D8D-CD91-E7C1-214B-11AB5CB2EA8A}"/>
              </a:ext>
            </a:extLst>
          </p:cNvPr>
          <p:cNvSpPr txBox="1">
            <a:spLocks/>
          </p:cNvSpPr>
          <p:nvPr/>
        </p:nvSpPr>
        <p:spPr>
          <a:xfrm>
            <a:off x="632121" y="1852990"/>
            <a:ext cx="4705423" cy="291039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Introducing patient HPV sampling kits for home use is part of NHS England’s plan to eliminate cervical cancer by 2040.</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Currently, it is estimated that over 5 million women in England are not up-to-date with their routine check-up. </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Self-sampling kits may be offered to women and people with cervixes who have rarely or never attended routine screening appointments.</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r>
              <a:rPr lang="en-GB" sz="1100" b="0" dirty="0">
                <a:solidFill>
                  <a:schemeClr val="tx1">
                    <a:lumMod val="75000"/>
                    <a:lumOff val="25000"/>
                  </a:schemeClr>
                </a:solidFill>
                <a:cs typeface="Calibri" panose="020F0502020204030204" pitchFamily="34" charset="0"/>
              </a:rPr>
              <a:t>Link to .gov announcement </a:t>
            </a:r>
            <a:r>
              <a:rPr lang="en-GB" sz="1100" dirty="0">
                <a:solidFill>
                  <a:schemeClr val="tx1">
                    <a:lumMod val="75000"/>
                    <a:lumOff val="25000"/>
                  </a:schemeClr>
                </a:solidFill>
                <a:cs typeface="Calibri" panose="020F0502020204030204" pitchFamily="34" charset="0"/>
                <a:hlinkClick r:id="rId2">
                  <a:extLst>
                    <a:ext uri="{A12FA001-AC4F-418D-AE19-62706E023703}">
                      <ahyp:hlinkClr xmlns:ahyp="http://schemas.microsoft.com/office/drawing/2018/hyperlinkcolor" val="tx"/>
                    </a:ext>
                  </a:extLst>
                </a:hlinkClick>
              </a:rPr>
              <a:t>here</a:t>
            </a:r>
            <a:endParaRPr lang="en-GB" sz="1100" dirty="0">
              <a:solidFill>
                <a:schemeClr val="tx1">
                  <a:lumMod val="75000"/>
                  <a:lumOff val="25000"/>
                </a:schemeClr>
              </a:solidFill>
              <a:cs typeface="Calibri" panose="020F0502020204030204" pitchFamily="34" charset="0"/>
            </a:endParaRPr>
          </a:p>
        </p:txBody>
      </p:sp>
      <p:pic>
        <p:nvPicPr>
          <p:cNvPr id="2" name="Picture 1">
            <a:extLst>
              <a:ext uri="{FF2B5EF4-FFF2-40B4-BE49-F238E27FC236}">
                <a16:creationId xmlns:a16="http://schemas.microsoft.com/office/drawing/2014/main" id="{BED69BC7-36F4-5681-3633-5907E630CBB8}"/>
              </a:ext>
            </a:extLst>
          </p:cNvPr>
          <p:cNvPicPr>
            <a:picLocks noChangeAspect="1"/>
          </p:cNvPicPr>
          <p:nvPr/>
        </p:nvPicPr>
        <p:blipFill>
          <a:blip r:embed="rId3"/>
          <a:srcRect l="19978" t="2705" r="22838"/>
          <a:stretch>
            <a:fillRect/>
          </a:stretch>
        </p:blipFill>
        <p:spPr>
          <a:xfrm>
            <a:off x="5943599" y="1852990"/>
            <a:ext cx="2913383" cy="2626994"/>
          </a:xfrm>
          <a:prstGeom prst="rect">
            <a:avLst/>
          </a:prstGeom>
          <a:ln w="76200" cap="sq">
            <a:solidFill>
              <a:srgbClr val="0E155D"/>
            </a:solidFill>
            <a:miter lim="800000"/>
          </a:ln>
        </p:spPr>
      </p:pic>
    </p:spTree>
    <p:extLst>
      <p:ext uri="{BB962C8B-B14F-4D97-AF65-F5344CB8AC3E}">
        <p14:creationId xmlns:p14="http://schemas.microsoft.com/office/powerpoint/2010/main" val="2604516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A1946-C742-9691-F337-B56D329077E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CF696CF-2016-7225-AC51-80931A7833BB}"/>
              </a:ext>
            </a:extLst>
          </p:cNvPr>
          <p:cNvSpPr txBox="1">
            <a:spLocks/>
          </p:cNvSpPr>
          <p:nvPr/>
        </p:nvSpPr>
        <p:spPr>
          <a:xfrm>
            <a:off x="596497" y="433426"/>
            <a:ext cx="8032494" cy="9688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US" dirty="0"/>
              <a:t>HPV vaccine</a:t>
            </a:r>
          </a:p>
          <a:p>
            <a:endParaRPr lang="en-US" dirty="0"/>
          </a:p>
        </p:txBody>
      </p:sp>
      <p:sp>
        <p:nvSpPr>
          <p:cNvPr id="7" name="Title 1">
            <a:extLst>
              <a:ext uri="{FF2B5EF4-FFF2-40B4-BE49-F238E27FC236}">
                <a16:creationId xmlns:a16="http://schemas.microsoft.com/office/drawing/2014/main" id="{2C7E1D8D-CD91-E7C1-214B-11AB5CB2EA8A}"/>
              </a:ext>
            </a:extLst>
          </p:cNvPr>
          <p:cNvSpPr txBox="1">
            <a:spLocks/>
          </p:cNvSpPr>
          <p:nvPr/>
        </p:nvSpPr>
        <p:spPr>
          <a:xfrm>
            <a:off x="632122" y="2752284"/>
            <a:ext cx="3678622" cy="319551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It is recommended for: -</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All children aged 12-13 (school year 8)</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Young people aged 24 and under who missed getting vaccinated as a child</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Men aged 45 and under who have sex with other men</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Other people at higher risk from HPV e.g. people with HIV</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p:txBody>
      </p:sp>
      <p:pic>
        <p:nvPicPr>
          <p:cNvPr id="2" name="Picture 1">
            <a:extLst>
              <a:ext uri="{FF2B5EF4-FFF2-40B4-BE49-F238E27FC236}">
                <a16:creationId xmlns:a16="http://schemas.microsoft.com/office/drawing/2014/main" id="{BED69BC7-36F4-5681-3633-5907E630CBB8}"/>
              </a:ext>
            </a:extLst>
          </p:cNvPr>
          <p:cNvPicPr>
            <a:picLocks noChangeAspect="1"/>
          </p:cNvPicPr>
          <p:nvPr/>
        </p:nvPicPr>
        <p:blipFill rotWithShape="1">
          <a:blip r:embed="rId2"/>
          <a:srcRect l="262" r="83"/>
          <a:stretch/>
        </p:blipFill>
        <p:spPr>
          <a:xfrm>
            <a:off x="4833258" y="3036542"/>
            <a:ext cx="3946848" cy="2626994"/>
          </a:xfrm>
          <a:prstGeom prst="rect">
            <a:avLst/>
          </a:prstGeom>
          <a:ln w="76200" cap="sq">
            <a:solidFill>
              <a:srgbClr val="0E155D"/>
            </a:solidFill>
            <a:miter lim="800000"/>
          </a:ln>
        </p:spPr>
      </p:pic>
      <p:sp>
        <p:nvSpPr>
          <p:cNvPr id="5" name="Rectangle 4">
            <a:extLst>
              <a:ext uri="{FF2B5EF4-FFF2-40B4-BE49-F238E27FC236}">
                <a16:creationId xmlns:a16="http://schemas.microsoft.com/office/drawing/2014/main" id="{2E9C2F27-069C-9CD1-2128-1467840B474E}"/>
              </a:ext>
            </a:extLst>
          </p:cNvPr>
          <p:cNvSpPr/>
          <p:nvPr/>
        </p:nvSpPr>
        <p:spPr>
          <a:xfrm>
            <a:off x="632122" y="1286826"/>
            <a:ext cx="8166647" cy="834856"/>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t>The HPV vaccine reduces your chances of getting HPV, a virus that causes nearly all cervical cancers. </a:t>
            </a:r>
          </a:p>
        </p:txBody>
      </p:sp>
    </p:spTree>
    <p:extLst>
      <p:ext uri="{BB962C8B-B14F-4D97-AF65-F5344CB8AC3E}">
        <p14:creationId xmlns:p14="http://schemas.microsoft.com/office/powerpoint/2010/main" val="279880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4D149-984D-CECE-2451-02A77E4F008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E06252E-8978-F3A2-3249-F379FADD0407}"/>
              </a:ext>
            </a:extLst>
          </p:cNvPr>
          <p:cNvSpPr txBox="1">
            <a:spLocks/>
          </p:cNvSpPr>
          <p:nvPr/>
        </p:nvSpPr>
        <p:spPr>
          <a:xfrm>
            <a:off x="596497" y="433426"/>
            <a:ext cx="8032494" cy="5367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US" spc="-90" dirty="0"/>
              <a:t>National screening </a:t>
            </a:r>
            <a:r>
              <a:rPr lang="en-US" spc="-90" dirty="0" err="1"/>
              <a:t>programmes</a:t>
            </a:r>
            <a:endParaRPr lang="en-US" spc="-90" dirty="0"/>
          </a:p>
        </p:txBody>
      </p:sp>
      <p:sp>
        <p:nvSpPr>
          <p:cNvPr id="7" name="Title 1">
            <a:extLst>
              <a:ext uri="{FF2B5EF4-FFF2-40B4-BE49-F238E27FC236}">
                <a16:creationId xmlns:a16="http://schemas.microsoft.com/office/drawing/2014/main" id="{B2C6547E-9DDD-20B0-CB7C-EFA584249095}"/>
              </a:ext>
            </a:extLst>
          </p:cNvPr>
          <p:cNvSpPr txBox="1">
            <a:spLocks/>
          </p:cNvSpPr>
          <p:nvPr/>
        </p:nvSpPr>
        <p:spPr>
          <a:xfrm>
            <a:off x="596497" y="1242768"/>
            <a:ext cx="7824489" cy="33611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b="0" dirty="0">
                <a:solidFill>
                  <a:schemeClr val="tx1">
                    <a:lumMod val="75000"/>
                    <a:lumOff val="25000"/>
                  </a:schemeClr>
                </a:solidFill>
                <a:cs typeface="Calibri" panose="020F0502020204030204" pitchFamily="34" charset="0"/>
              </a:rPr>
              <a:t>It is estimated that the </a:t>
            </a:r>
            <a:r>
              <a:rPr lang="en-GB" sz="1600" dirty="0">
                <a:solidFill>
                  <a:schemeClr val="tx1">
                    <a:lumMod val="75000"/>
                    <a:lumOff val="25000"/>
                  </a:schemeClr>
                </a:solidFill>
                <a:cs typeface="Calibri" panose="020F0502020204030204" pitchFamily="34" charset="0"/>
              </a:rPr>
              <a:t>three national screening programmes save around 10,000 lives each year</a:t>
            </a:r>
          </a:p>
          <a:p>
            <a:endParaRPr lang="en-GB" sz="1600" dirty="0">
              <a:solidFill>
                <a:schemeClr val="tx1">
                  <a:lumMod val="75000"/>
                  <a:lumOff val="25000"/>
                </a:schemeClr>
              </a:solidFill>
              <a:cs typeface="Calibri" panose="020F0502020204030204" pitchFamily="34" charset="0"/>
            </a:endParaRPr>
          </a:p>
          <a:p>
            <a:r>
              <a:rPr lang="en-GB" sz="1600" b="0" dirty="0">
                <a:solidFill>
                  <a:schemeClr val="tx1">
                    <a:lumMod val="75000"/>
                    <a:lumOff val="25000"/>
                  </a:schemeClr>
                </a:solidFill>
                <a:cs typeface="Calibri" panose="020F0502020204030204" pitchFamily="34" charset="0"/>
              </a:rPr>
              <a:t>A lung cancer screening programme is being developed for anyone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aged 55 – 74 who has smoked.  It is expected to be available by </a:t>
            </a:r>
            <a:r>
              <a:rPr lang="en-GB" sz="1600" dirty="0">
                <a:solidFill>
                  <a:schemeClr val="tx1">
                    <a:lumMod val="75000"/>
                    <a:lumOff val="25000"/>
                  </a:schemeClr>
                </a:solidFill>
                <a:cs typeface="Calibri" panose="020F0502020204030204" pitchFamily="34" charset="0"/>
              </a:rPr>
              <a:t>2029.</a:t>
            </a:r>
            <a:br>
              <a:rPr lang="en-GB" sz="1600" dirty="0">
                <a:solidFill>
                  <a:schemeClr val="tx1">
                    <a:lumMod val="75000"/>
                    <a:lumOff val="25000"/>
                  </a:schemeClr>
                </a:solidFill>
                <a:cs typeface="Calibri" panose="020F0502020204030204" pitchFamily="34" charset="0"/>
              </a:rPr>
            </a:br>
            <a:br>
              <a:rPr lang="en-GB" sz="1600" dirty="0">
                <a:solidFill>
                  <a:schemeClr val="tx1">
                    <a:lumMod val="75000"/>
                    <a:lumOff val="25000"/>
                  </a:schemeClr>
                </a:solidFill>
                <a:cs typeface="Calibri" panose="020F0502020204030204" pitchFamily="34" charset="0"/>
              </a:rPr>
            </a:br>
            <a:r>
              <a:rPr lang="en-GB" sz="1200" dirty="0">
                <a:solidFill>
                  <a:schemeClr val="tx1">
                    <a:lumMod val="75000"/>
                    <a:lumOff val="25000"/>
                  </a:schemeClr>
                </a:solidFill>
              </a:rPr>
              <a:t>Link to NHS report</a:t>
            </a:r>
            <a:r>
              <a:rPr lang="en-GB" sz="1200" dirty="0">
                <a:solidFill>
                  <a:srgbClr val="0E155D"/>
                </a:solidFill>
              </a:rPr>
              <a:t> </a:t>
            </a:r>
            <a:r>
              <a:rPr lang="en-GB" sz="1200" dirty="0">
                <a:solidFill>
                  <a:srgbClr val="0E155D"/>
                </a:solidFill>
                <a:hlinkClick r:id="rId3">
                  <a:extLst>
                    <a:ext uri="{A12FA001-AC4F-418D-AE19-62706E023703}">
                      <ahyp:hlinkClr xmlns:ahyp="http://schemas.microsoft.com/office/drawing/2018/hyperlinkcolor" val="tx"/>
                    </a:ext>
                  </a:extLst>
                </a:hlinkClick>
              </a:rPr>
              <a:t>here</a:t>
            </a:r>
            <a:endParaRPr lang="en-GB" sz="1200" dirty="0">
              <a:solidFill>
                <a:srgbClr val="0E155D"/>
              </a:solidFill>
              <a:cs typeface="Calibri" panose="020F0502020204030204" pitchFamily="34" charset="0"/>
            </a:endParaRPr>
          </a:p>
          <a:p>
            <a:endParaRPr lang="en-GB" sz="1600" b="0" dirty="0">
              <a:solidFill>
                <a:schemeClr val="tx1">
                  <a:lumMod val="75000"/>
                  <a:lumOff val="25000"/>
                </a:schemeClr>
              </a:solidFill>
              <a:cs typeface="Calibri" panose="020F0502020204030204" pitchFamily="34" charset="0"/>
            </a:endParaRPr>
          </a:p>
        </p:txBody>
      </p:sp>
    </p:spTree>
    <p:extLst>
      <p:ext uri="{BB962C8B-B14F-4D97-AF65-F5344CB8AC3E}">
        <p14:creationId xmlns:p14="http://schemas.microsoft.com/office/powerpoint/2010/main" val="2956181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494AE-368E-6308-C361-BBE5AAC4643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CD17FDC-9B98-DA0F-CC7B-D70134F6A5F0}"/>
              </a:ext>
            </a:extLst>
          </p:cNvPr>
          <p:cNvSpPr txBox="1">
            <a:spLocks/>
          </p:cNvSpPr>
          <p:nvPr/>
        </p:nvSpPr>
        <p:spPr>
          <a:xfrm>
            <a:off x="596497" y="433426"/>
            <a:ext cx="8032494" cy="5367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US" spc="-80" dirty="0"/>
              <a:t>Prostate cancer – Don’t be the 1</a:t>
            </a:r>
          </a:p>
          <a:p>
            <a:endParaRPr lang="en-US" dirty="0"/>
          </a:p>
        </p:txBody>
      </p:sp>
      <p:sp>
        <p:nvSpPr>
          <p:cNvPr id="6" name="Title 1">
            <a:extLst>
              <a:ext uri="{FF2B5EF4-FFF2-40B4-BE49-F238E27FC236}">
                <a16:creationId xmlns:a16="http://schemas.microsoft.com/office/drawing/2014/main" id="{F8FD7EFB-0586-35EB-2C3B-2C297CBB3D4B}"/>
              </a:ext>
            </a:extLst>
          </p:cNvPr>
          <p:cNvSpPr txBox="1">
            <a:spLocks/>
          </p:cNvSpPr>
          <p:nvPr/>
        </p:nvSpPr>
        <p:spPr>
          <a:xfrm>
            <a:off x="632122" y="1020924"/>
            <a:ext cx="6389290" cy="3682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US" sz="1800" dirty="0">
                <a:solidFill>
                  <a:srgbClr val="0E155D"/>
                </a:solidFill>
              </a:rPr>
              <a:t>Did you know?</a:t>
            </a:r>
            <a:endParaRPr lang="en-US" sz="1800" b="0" dirty="0">
              <a:solidFill>
                <a:srgbClr val="0E155D"/>
              </a:solidFill>
            </a:endParaRPr>
          </a:p>
        </p:txBody>
      </p:sp>
      <p:sp>
        <p:nvSpPr>
          <p:cNvPr id="7" name="Title 1">
            <a:extLst>
              <a:ext uri="{FF2B5EF4-FFF2-40B4-BE49-F238E27FC236}">
                <a16:creationId xmlns:a16="http://schemas.microsoft.com/office/drawing/2014/main" id="{C902C4AF-95D9-E606-02A9-090789EC31FF}"/>
              </a:ext>
            </a:extLst>
          </p:cNvPr>
          <p:cNvSpPr txBox="1">
            <a:spLocks/>
          </p:cNvSpPr>
          <p:nvPr/>
        </p:nvSpPr>
        <p:spPr>
          <a:xfrm>
            <a:off x="632121" y="1373975"/>
            <a:ext cx="7810130" cy="262748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endParaRPr lang="en-GB" sz="160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dirty="0">
                <a:solidFill>
                  <a:schemeClr val="tx1">
                    <a:lumMod val="75000"/>
                    <a:lumOff val="25000"/>
                  </a:schemeClr>
                </a:solidFill>
                <a:cs typeface="Calibri" panose="020F0502020204030204" pitchFamily="34" charset="0"/>
              </a:rPr>
              <a:t>1 in 8 men will get prostate cancer</a:t>
            </a:r>
          </a:p>
          <a:p>
            <a:pPr marL="285750" indent="-285750">
              <a:buFont typeface="Arial" panose="020B0604020202020204" pitchFamily="34" charset="0"/>
              <a:buChar char="•"/>
            </a:pPr>
            <a:endParaRPr lang="en-GB" sz="160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If you are Black, your risk increases to 1 in 4</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Being over 50 or having a family history also increases your risk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of prostate cancer</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spc="-90" dirty="0">
                <a:solidFill>
                  <a:schemeClr val="tx1">
                    <a:lumMod val="75000"/>
                    <a:lumOff val="25000"/>
                  </a:schemeClr>
                </a:solidFill>
                <a:cs typeface="Calibri" panose="020F0502020204030204" pitchFamily="34" charset="0"/>
              </a:rPr>
              <a:t>You can check your risk by visiting Prostate cancer UK website and taking </a:t>
            </a:r>
            <a:br>
              <a:rPr lang="en-GB" sz="1600" b="0" spc="-90" dirty="0">
                <a:solidFill>
                  <a:schemeClr val="tx1">
                    <a:lumMod val="75000"/>
                    <a:lumOff val="25000"/>
                  </a:schemeClr>
                </a:solidFill>
                <a:cs typeface="Calibri" panose="020F0502020204030204" pitchFamily="34" charset="0"/>
              </a:rPr>
            </a:br>
            <a:r>
              <a:rPr lang="en-GB" sz="1600" b="0" spc="-90" dirty="0">
                <a:solidFill>
                  <a:schemeClr val="tx1">
                    <a:lumMod val="75000"/>
                    <a:lumOff val="25000"/>
                  </a:schemeClr>
                </a:solidFill>
                <a:cs typeface="Calibri" panose="020F0502020204030204" pitchFamily="34" charset="0"/>
              </a:rPr>
              <a:t>the risk checker  </a:t>
            </a:r>
            <a:r>
              <a:rPr lang="en-GB" sz="1600" u="sng" dirty="0">
                <a:solidFill>
                  <a:srgbClr val="0E155D"/>
                </a:solidFill>
                <a:cs typeface="Calibri" panose="020F0502020204030204" pitchFamily="34" charset="0"/>
                <a:hlinkClick r:id="rId2"/>
              </a:rPr>
              <a:t>https://prostatecanceruk.org/risk-checker</a:t>
            </a:r>
            <a:endParaRPr lang="en-GB" sz="1600" u="sng" dirty="0">
              <a:solidFill>
                <a:srgbClr val="0E155D"/>
              </a:solidFill>
              <a:cs typeface="Calibri" panose="020F0502020204030204" pitchFamily="34" charset="0"/>
            </a:endParaRP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endParaRPr lang="en-GB" sz="1600" b="0" dirty="0">
              <a:solidFill>
                <a:schemeClr val="tx1">
                  <a:lumMod val="75000"/>
                  <a:lumOff val="25000"/>
                </a:schemeClr>
              </a:solidFill>
              <a:cs typeface="Calibri" panose="020F0502020204030204" pitchFamily="34" charset="0"/>
            </a:endParaRPr>
          </a:p>
        </p:txBody>
      </p:sp>
      <p:sp>
        <p:nvSpPr>
          <p:cNvPr id="2" name="Rectangle 1">
            <a:extLst>
              <a:ext uri="{FF2B5EF4-FFF2-40B4-BE49-F238E27FC236}">
                <a16:creationId xmlns:a16="http://schemas.microsoft.com/office/drawing/2014/main" id="{38739F7A-9BFB-D800-EBD9-D616A6333185}"/>
              </a:ext>
            </a:extLst>
          </p:cNvPr>
          <p:cNvSpPr/>
          <p:nvPr/>
        </p:nvSpPr>
        <p:spPr>
          <a:xfrm>
            <a:off x="478465" y="4029740"/>
            <a:ext cx="8527312" cy="834856"/>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FCC3E"/>
              </a:solidFill>
            </a:endParaRPr>
          </a:p>
        </p:txBody>
      </p:sp>
      <p:sp>
        <p:nvSpPr>
          <p:cNvPr id="5" name="Title 1">
            <a:extLst>
              <a:ext uri="{FF2B5EF4-FFF2-40B4-BE49-F238E27FC236}">
                <a16:creationId xmlns:a16="http://schemas.microsoft.com/office/drawing/2014/main" id="{4CE4A377-F8A4-FFD0-C263-DDDD878D284C}"/>
              </a:ext>
            </a:extLst>
          </p:cNvPr>
          <p:cNvSpPr txBox="1">
            <a:spLocks/>
          </p:cNvSpPr>
          <p:nvPr/>
        </p:nvSpPr>
        <p:spPr>
          <a:xfrm>
            <a:off x="632121" y="4190570"/>
            <a:ext cx="7810130" cy="4361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dirty="0">
                <a:solidFill>
                  <a:schemeClr val="bg1"/>
                </a:solidFill>
                <a:cs typeface="Calibri" panose="020F0502020204030204" pitchFamily="34" charset="0"/>
              </a:rPr>
              <a:t>If you are at high risk, speak to your GP and request a PSA blood test </a:t>
            </a:r>
            <a:br>
              <a:rPr lang="en-GB" sz="1600" dirty="0">
                <a:solidFill>
                  <a:schemeClr val="bg1"/>
                </a:solidFill>
                <a:cs typeface="Calibri" panose="020F0502020204030204" pitchFamily="34" charset="0"/>
              </a:rPr>
            </a:br>
            <a:r>
              <a:rPr lang="en-GB" sz="1600" b="0" dirty="0">
                <a:solidFill>
                  <a:schemeClr val="bg1"/>
                </a:solidFill>
                <a:cs typeface="Calibri" panose="020F0502020204030204" pitchFamily="34" charset="0"/>
              </a:rPr>
              <a:t>(You no longer need a finger up your bum to test for prostate cancer!)</a:t>
            </a:r>
            <a:endParaRPr lang="en-GB" sz="1800" b="0" dirty="0">
              <a:solidFill>
                <a:schemeClr val="bg1"/>
              </a:solidFill>
              <a:cs typeface="Calibri" panose="020F0502020204030204" pitchFamily="34" charset="0"/>
            </a:endParaRPr>
          </a:p>
        </p:txBody>
      </p:sp>
    </p:spTree>
    <p:extLst>
      <p:ext uri="{BB962C8B-B14F-4D97-AF65-F5344CB8AC3E}">
        <p14:creationId xmlns:p14="http://schemas.microsoft.com/office/powerpoint/2010/main" val="880501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D7F17B-F978-AE0C-A7A8-6FDD6E05E20D}"/>
              </a:ext>
            </a:extLst>
          </p:cNvPr>
          <p:cNvSpPr>
            <a:spLocks noGrp="1"/>
          </p:cNvSpPr>
          <p:nvPr>
            <p:ph type="ctrTitle"/>
          </p:nvPr>
        </p:nvSpPr>
        <p:spPr>
          <a:xfrm>
            <a:off x="596497" y="306986"/>
            <a:ext cx="8032494" cy="1025252"/>
          </a:xfrm>
        </p:spPr>
        <p:txBody>
          <a:bodyPr/>
          <a:lstStyle/>
          <a:p>
            <a:r>
              <a:rPr lang="en-US" sz="4800" dirty="0">
                <a:solidFill>
                  <a:srgbClr val="E11908"/>
                </a:solidFill>
              </a:rPr>
              <a:t>M</a:t>
            </a:r>
            <a:r>
              <a:rPr lang="en-US" dirty="0"/>
              <a:t>aking cancer an everyday conversation</a:t>
            </a:r>
          </a:p>
        </p:txBody>
      </p:sp>
      <p:sp>
        <p:nvSpPr>
          <p:cNvPr id="6" name="Title 1">
            <a:extLst>
              <a:ext uri="{FF2B5EF4-FFF2-40B4-BE49-F238E27FC236}">
                <a16:creationId xmlns:a16="http://schemas.microsoft.com/office/drawing/2014/main" id="{6256DA13-D1E0-D345-80EF-6D1FADC421A0}"/>
              </a:ext>
            </a:extLst>
          </p:cNvPr>
          <p:cNvSpPr txBox="1">
            <a:spLocks/>
          </p:cNvSpPr>
          <p:nvPr/>
        </p:nvSpPr>
        <p:spPr>
          <a:xfrm>
            <a:off x="596497" y="1580415"/>
            <a:ext cx="7915382" cy="5992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800" dirty="0">
                <a:solidFill>
                  <a:srgbClr val="E11908"/>
                </a:solidFill>
                <a:cs typeface="Calibri" panose="020F0502020204030204" pitchFamily="34" charset="0"/>
              </a:rPr>
              <a:t>More cancers can be diagnosed early — potentially saving more lives in our community — if we help each other to:</a:t>
            </a:r>
          </a:p>
        </p:txBody>
      </p:sp>
      <p:sp>
        <p:nvSpPr>
          <p:cNvPr id="7" name="Title 1">
            <a:extLst>
              <a:ext uri="{FF2B5EF4-FFF2-40B4-BE49-F238E27FC236}">
                <a16:creationId xmlns:a16="http://schemas.microsoft.com/office/drawing/2014/main" id="{154055AD-2C89-60C8-4424-FE211453BD6D}"/>
              </a:ext>
            </a:extLst>
          </p:cNvPr>
          <p:cNvSpPr txBox="1">
            <a:spLocks/>
          </p:cNvSpPr>
          <p:nvPr/>
        </p:nvSpPr>
        <p:spPr>
          <a:xfrm>
            <a:off x="596497" y="2385320"/>
            <a:ext cx="7915382" cy="264458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be aware of cancer symptoms and unusual body changes</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attend screenings </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reduce our risk of cancer (and live better with cancer)</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know where to go for information and support</a:t>
            </a:r>
          </a:p>
          <a:p>
            <a:endParaRPr lang="en-GB" sz="1600" dirty="0">
              <a:solidFill>
                <a:schemeClr val="tx1">
                  <a:lumMod val="75000"/>
                  <a:lumOff val="25000"/>
                </a:schemeClr>
              </a:solidFill>
              <a:cs typeface="Calibri" panose="020F0502020204030204" pitchFamily="34" charset="0"/>
            </a:endParaRPr>
          </a:p>
        </p:txBody>
      </p:sp>
    </p:spTree>
    <p:extLst>
      <p:ext uri="{BB962C8B-B14F-4D97-AF65-F5344CB8AC3E}">
        <p14:creationId xmlns:p14="http://schemas.microsoft.com/office/powerpoint/2010/main" val="477484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0781-5457-F512-1B01-F81CFDFD734F}"/>
              </a:ext>
            </a:extLst>
          </p:cNvPr>
          <p:cNvSpPr>
            <a:spLocks noGrp="1"/>
          </p:cNvSpPr>
          <p:nvPr>
            <p:ph type="ctrTitle"/>
          </p:nvPr>
        </p:nvSpPr>
        <p:spPr>
          <a:xfrm>
            <a:off x="596497" y="433426"/>
            <a:ext cx="5127409" cy="1025252"/>
          </a:xfrm>
        </p:spPr>
        <p:txBody>
          <a:bodyPr/>
          <a:lstStyle/>
          <a:p>
            <a:r>
              <a:rPr lang="en-US" dirty="0">
                <a:solidFill>
                  <a:schemeClr val="tx1">
                    <a:lumMod val="75000"/>
                    <a:lumOff val="25000"/>
                  </a:schemeClr>
                </a:solidFill>
              </a:rPr>
              <a:t>Yorkshire Cancer</a:t>
            </a:r>
            <a:br>
              <a:rPr lang="en-US" dirty="0">
                <a:solidFill>
                  <a:schemeClr val="tx1">
                    <a:lumMod val="75000"/>
                    <a:lumOff val="25000"/>
                  </a:schemeClr>
                </a:solidFill>
              </a:rPr>
            </a:br>
            <a:r>
              <a:rPr lang="en-US" dirty="0">
                <a:solidFill>
                  <a:schemeClr val="tx1">
                    <a:lumMod val="75000"/>
                    <a:lumOff val="25000"/>
                  </a:schemeClr>
                </a:solidFill>
              </a:rPr>
              <a:t>Community</a:t>
            </a:r>
          </a:p>
        </p:txBody>
      </p:sp>
      <p:sp>
        <p:nvSpPr>
          <p:cNvPr id="11" name="Title 1">
            <a:extLst>
              <a:ext uri="{FF2B5EF4-FFF2-40B4-BE49-F238E27FC236}">
                <a16:creationId xmlns:a16="http://schemas.microsoft.com/office/drawing/2014/main" id="{993E2044-E7A0-457B-6C9C-9527DCCB352D}"/>
              </a:ext>
            </a:extLst>
          </p:cNvPr>
          <p:cNvSpPr txBox="1">
            <a:spLocks/>
          </p:cNvSpPr>
          <p:nvPr/>
        </p:nvSpPr>
        <p:spPr>
          <a:xfrm>
            <a:off x="632122" y="1538800"/>
            <a:ext cx="4443778" cy="3682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US" sz="1800" dirty="0">
                <a:solidFill>
                  <a:srgbClr val="196A24"/>
                </a:solidFill>
              </a:rPr>
              <a:t>Registered charity 1185838</a:t>
            </a:r>
          </a:p>
        </p:txBody>
      </p:sp>
      <p:pic>
        <p:nvPicPr>
          <p:cNvPr id="12" name="Picture 11">
            <a:extLst>
              <a:ext uri="{FF2B5EF4-FFF2-40B4-BE49-F238E27FC236}">
                <a16:creationId xmlns:a16="http://schemas.microsoft.com/office/drawing/2014/main" id="{71C3125C-0E8C-9698-F6CB-1344BB11DFCC}"/>
              </a:ext>
            </a:extLst>
          </p:cNvPr>
          <p:cNvPicPr>
            <a:picLocks noChangeAspect="1"/>
          </p:cNvPicPr>
          <p:nvPr/>
        </p:nvPicPr>
        <p:blipFill>
          <a:blip r:embed="rId2">
            <a:extLst>
              <a:ext uri="{28A0092B-C50C-407E-A947-70E740481C1C}">
                <a14:useLocalDpi xmlns:a14="http://schemas.microsoft.com/office/drawing/2010/main" val="0"/>
              </a:ext>
            </a:extLst>
          </a:blip>
          <a:srcRect t="1" r="2304" b="32334"/>
          <a:stretch>
            <a:fillRect/>
          </a:stretch>
        </p:blipFill>
        <p:spPr>
          <a:xfrm>
            <a:off x="6563867" y="3743634"/>
            <a:ext cx="2339673" cy="2341157"/>
          </a:xfrm>
          <a:prstGeom prst="rect">
            <a:avLst/>
          </a:prstGeom>
          <a:ln w="76200" cap="sq">
            <a:solidFill>
              <a:srgbClr val="196A24"/>
            </a:solidFill>
            <a:miter lim="800000"/>
          </a:ln>
        </p:spPr>
      </p:pic>
      <p:pic>
        <p:nvPicPr>
          <p:cNvPr id="14" name="Picture 13" descr="A logo with green text&#10;&#10;AI-generated content may be incorrect.">
            <a:extLst>
              <a:ext uri="{FF2B5EF4-FFF2-40B4-BE49-F238E27FC236}">
                <a16:creationId xmlns:a16="http://schemas.microsoft.com/office/drawing/2014/main" id="{FEDA51D3-61AE-7AF5-A5D7-69B0C3F2F6AC}"/>
              </a:ext>
            </a:extLst>
          </p:cNvPr>
          <p:cNvPicPr>
            <a:picLocks noChangeAspect="1"/>
          </p:cNvPicPr>
          <p:nvPr/>
        </p:nvPicPr>
        <p:blipFill>
          <a:blip r:embed="rId3"/>
          <a:stretch>
            <a:fillRect/>
          </a:stretch>
        </p:blipFill>
        <p:spPr>
          <a:xfrm>
            <a:off x="6353298" y="433426"/>
            <a:ext cx="1941616" cy="743914"/>
          </a:xfrm>
          <a:prstGeom prst="rect">
            <a:avLst/>
          </a:prstGeom>
        </p:spPr>
      </p:pic>
      <p:sp>
        <p:nvSpPr>
          <p:cNvPr id="3" name="Title 1">
            <a:extLst>
              <a:ext uri="{FF2B5EF4-FFF2-40B4-BE49-F238E27FC236}">
                <a16:creationId xmlns:a16="http://schemas.microsoft.com/office/drawing/2014/main" id="{6C489204-856D-7C7C-DCD6-FF22BF2DA687}"/>
              </a:ext>
            </a:extLst>
          </p:cNvPr>
          <p:cNvSpPr txBox="1">
            <a:spLocks/>
          </p:cNvSpPr>
          <p:nvPr/>
        </p:nvSpPr>
        <p:spPr>
          <a:xfrm>
            <a:off x="632123" y="1788751"/>
            <a:ext cx="5385906" cy="251357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a:lnSpc>
                <a:spcPct val="100000"/>
              </a:lnSpc>
            </a:pPr>
            <a:endParaRPr lang="en-GB" sz="1600" dirty="0">
              <a:solidFill>
                <a:schemeClr val="tx1">
                  <a:lumMod val="75000"/>
                  <a:lumOff val="25000"/>
                </a:schemeClr>
              </a:solidFill>
              <a:cs typeface="Calibri" panose="020F0502020204030204" pitchFamily="34" charset="0"/>
            </a:endParaRP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Network of patients, carers, professionals</a:t>
            </a:r>
          </a:p>
          <a:p>
            <a:pPr marL="500043" indent="-500043">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Access to patient experience, feedback, intelligence, to shape services and respond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to ‘live’ issues</a:t>
            </a:r>
          </a:p>
          <a:p>
            <a:pPr marL="500043" indent="-500043">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Partnership to deliver Cancer </a:t>
            </a:r>
            <a:r>
              <a:rPr lang="en-GB" sz="1600" dirty="0">
                <a:solidFill>
                  <a:srgbClr val="0E155D"/>
                </a:solidFill>
                <a:cs typeface="Calibri" panose="020F0502020204030204" pitchFamily="34" charset="0"/>
              </a:rPr>
              <a:t>S</a:t>
            </a:r>
            <a:r>
              <a:rPr lang="en-GB" sz="1600" dirty="0">
                <a:solidFill>
                  <a:srgbClr val="E11908"/>
                </a:solidFill>
                <a:cs typeface="Calibri" panose="020F0502020204030204" pitchFamily="34" charset="0"/>
              </a:rPr>
              <a:t>M</a:t>
            </a:r>
            <a:r>
              <a:rPr lang="en-GB" sz="1600" dirty="0">
                <a:solidFill>
                  <a:srgbClr val="F1C200"/>
                </a:solidFill>
                <a:cs typeface="Calibri" panose="020F0502020204030204" pitchFamily="34" charset="0"/>
              </a:rPr>
              <a:t>A</a:t>
            </a:r>
            <a:r>
              <a:rPr lang="en-GB" sz="1600" dirty="0">
                <a:solidFill>
                  <a:srgbClr val="9FCC3E"/>
                </a:solidFill>
                <a:cs typeface="Calibri" panose="020F0502020204030204" pitchFamily="34" charset="0"/>
              </a:rPr>
              <a:t>R</a:t>
            </a:r>
            <a:r>
              <a:rPr lang="en-GB" sz="1600" dirty="0">
                <a:solidFill>
                  <a:srgbClr val="7C2DC9"/>
                </a:solidFill>
                <a:cs typeface="Calibri" panose="020F0502020204030204" pitchFamily="34" charset="0"/>
              </a:rPr>
              <a:t>T</a:t>
            </a:r>
            <a:endParaRPr lang="en-GB" sz="1600" b="0" dirty="0">
              <a:solidFill>
                <a:schemeClr val="tx1">
                  <a:lumMod val="75000"/>
                  <a:lumOff val="25000"/>
                </a:schemeClr>
              </a:solidFill>
              <a:cs typeface="Calibri" panose="020F0502020204030204" pitchFamily="34" charset="0"/>
            </a:endParaRPr>
          </a:p>
          <a:p>
            <a:pPr marL="500043" indent="-500043">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Improve screening uptake </a:t>
            </a:r>
          </a:p>
          <a:p>
            <a:pPr marL="500043" indent="-500043">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Prevention of cancer </a:t>
            </a:r>
          </a:p>
          <a:p>
            <a:pPr marL="500043" indent="-500043">
              <a:lnSpc>
                <a:spcPct val="100000"/>
              </a:lnSpc>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Encourage healthy lifestyles</a:t>
            </a:r>
          </a:p>
        </p:txBody>
      </p:sp>
      <p:sp>
        <p:nvSpPr>
          <p:cNvPr id="4" name="Subtitle 2">
            <a:extLst>
              <a:ext uri="{FF2B5EF4-FFF2-40B4-BE49-F238E27FC236}">
                <a16:creationId xmlns:a16="http://schemas.microsoft.com/office/drawing/2014/main" id="{E26DC158-883F-6BB7-74F9-70EA603223A4}"/>
              </a:ext>
            </a:extLst>
          </p:cNvPr>
          <p:cNvSpPr txBox="1">
            <a:spLocks/>
          </p:cNvSpPr>
          <p:nvPr/>
        </p:nvSpPr>
        <p:spPr>
          <a:xfrm>
            <a:off x="6417822" y="6321598"/>
            <a:ext cx="2726178" cy="205952"/>
          </a:xfrm>
          <a:prstGeom prst="rect">
            <a:avLst/>
          </a:prstGeom>
        </p:spPr>
        <p:txBody>
          <a:bodyPr lIns="91339" tIns="45668" rIns="91339" bIns="45668"/>
          <a:lstStyle>
            <a:lvl1pPr marL="0" indent="0" algn="l" defTabSz="456691" rtl="0" eaLnBrk="1" latinLnBrk="0" hangingPunct="1">
              <a:spcBef>
                <a:spcPct val="20000"/>
              </a:spcBef>
              <a:buFontTx/>
              <a:buNone/>
              <a:defRPr sz="3200" kern="1200">
                <a:solidFill>
                  <a:srgbClr val="32006E"/>
                </a:solidFill>
                <a:latin typeface="Frutiger 65 Bold"/>
                <a:ea typeface="+mn-ea"/>
                <a:cs typeface="+mn-cs"/>
              </a:defRPr>
            </a:lvl1pPr>
            <a:lvl2pPr marL="456691" indent="0" algn="ctr" defTabSz="456691"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3383" indent="0" algn="ctr" defTabSz="456691"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0074"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6766"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3456"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0150"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6840"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3532"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800" dirty="0">
                <a:solidFill>
                  <a:schemeClr val="tx1">
                    <a:lumMod val="75000"/>
                    <a:lumOff val="25000"/>
                  </a:schemeClr>
                </a:solidFill>
                <a:latin typeface="Montserrat" pitchFamily="2" charset="77"/>
              </a:rPr>
              <a:t>YCC Chairman Dr Stewart Manning</a:t>
            </a:r>
          </a:p>
        </p:txBody>
      </p:sp>
    </p:spTree>
    <p:extLst>
      <p:ext uri="{BB962C8B-B14F-4D97-AF65-F5344CB8AC3E}">
        <p14:creationId xmlns:p14="http://schemas.microsoft.com/office/powerpoint/2010/main" val="2304319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3D8D0-D7A7-6A70-86CF-ED03AD40BF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BA022E-CCFB-F63D-A3D3-C1CBDA8B307A}"/>
              </a:ext>
            </a:extLst>
          </p:cNvPr>
          <p:cNvSpPr>
            <a:spLocks noGrp="1"/>
          </p:cNvSpPr>
          <p:nvPr>
            <p:ph type="ctrTitle"/>
          </p:nvPr>
        </p:nvSpPr>
        <p:spPr>
          <a:xfrm>
            <a:off x="596497" y="306986"/>
            <a:ext cx="8032494" cy="1025252"/>
          </a:xfrm>
        </p:spPr>
        <p:txBody>
          <a:bodyPr/>
          <a:lstStyle/>
          <a:p>
            <a:r>
              <a:rPr lang="en-US" sz="4800" dirty="0">
                <a:solidFill>
                  <a:srgbClr val="E11908"/>
                </a:solidFill>
              </a:rPr>
              <a:t>M</a:t>
            </a:r>
            <a:r>
              <a:rPr lang="en-US" dirty="0"/>
              <a:t>aking cancer an everyday conversation</a:t>
            </a:r>
          </a:p>
        </p:txBody>
      </p:sp>
      <p:sp>
        <p:nvSpPr>
          <p:cNvPr id="7" name="Title 1">
            <a:extLst>
              <a:ext uri="{FF2B5EF4-FFF2-40B4-BE49-F238E27FC236}">
                <a16:creationId xmlns:a16="http://schemas.microsoft.com/office/drawing/2014/main" id="{53A9253E-2327-F679-B338-E67919061C7D}"/>
              </a:ext>
            </a:extLst>
          </p:cNvPr>
          <p:cNvSpPr txBox="1">
            <a:spLocks/>
          </p:cNvSpPr>
          <p:nvPr/>
        </p:nvSpPr>
        <p:spPr>
          <a:xfrm>
            <a:off x="596497" y="1736734"/>
            <a:ext cx="8032494" cy="264458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dirty="0">
                <a:solidFill>
                  <a:schemeClr val="tx1">
                    <a:lumMod val="75000"/>
                    <a:lumOff val="25000"/>
                  </a:schemeClr>
                </a:solidFill>
                <a:cs typeface="Calibri" panose="020F0502020204030204" pitchFamily="34" charset="0"/>
              </a:rPr>
              <a:t>It’s OK to talk about cancer </a:t>
            </a:r>
            <a:r>
              <a:rPr lang="en-GB" sz="1600" b="0" dirty="0">
                <a:solidFill>
                  <a:schemeClr val="tx1">
                    <a:lumMod val="75000"/>
                    <a:lumOff val="25000"/>
                  </a:schemeClr>
                </a:solidFill>
                <a:cs typeface="Calibri" panose="020F0502020204030204" pitchFamily="34" charset="0"/>
              </a:rPr>
              <a:t>– if you had a leaking roof and you ignored it,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would it get better?</a:t>
            </a:r>
          </a:p>
          <a:p>
            <a:endParaRPr lang="en-GB" sz="1600" b="0" dirty="0">
              <a:solidFill>
                <a:schemeClr val="tx1">
                  <a:lumMod val="75000"/>
                  <a:lumOff val="25000"/>
                </a:schemeClr>
              </a:solidFill>
              <a:cs typeface="Calibri" panose="020F0502020204030204" pitchFamily="34" charset="0"/>
            </a:endParaRPr>
          </a:p>
          <a:p>
            <a:r>
              <a:rPr lang="en-GB" sz="1600" b="0" dirty="0">
                <a:solidFill>
                  <a:schemeClr val="tx1">
                    <a:lumMod val="75000"/>
                    <a:lumOff val="25000"/>
                  </a:schemeClr>
                </a:solidFill>
                <a:cs typeface="Calibri" panose="020F0502020204030204" pitchFamily="34" charset="0"/>
              </a:rPr>
              <a:t>If you are worried about an unusual symptom and you ignore it,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will it get better on its own?</a:t>
            </a:r>
          </a:p>
          <a:p>
            <a:endParaRPr lang="en-GB" sz="1600" b="0" dirty="0">
              <a:solidFill>
                <a:schemeClr val="tx1">
                  <a:lumMod val="75000"/>
                  <a:lumOff val="25000"/>
                </a:schemeClr>
              </a:solidFill>
              <a:cs typeface="Calibri" panose="020F0502020204030204" pitchFamily="34" charset="0"/>
            </a:endParaRPr>
          </a:p>
          <a:p>
            <a:r>
              <a:rPr lang="en-GB" sz="1600" b="0" dirty="0">
                <a:solidFill>
                  <a:schemeClr val="tx1">
                    <a:lumMod val="75000"/>
                    <a:lumOff val="25000"/>
                  </a:schemeClr>
                </a:solidFill>
                <a:cs typeface="Calibri" panose="020F0502020204030204" pitchFamily="34" charset="0"/>
              </a:rPr>
              <a:t>How much more important is your health than the roof?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Be prepared to talk to a GP and list unusual symptoms</a:t>
            </a:r>
          </a:p>
          <a:p>
            <a:endParaRPr lang="en-GB" sz="1600" b="0" dirty="0">
              <a:solidFill>
                <a:schemeClr val="tx1">
                  <a:lumMod val="75000"/>
                  <a:lumOff val="25000"/>
                </a:schemeClr>
              </a:solidFill>
              <a:cs typeface="Calibri" panose="020F0502020204030204" pitchFamily="34" charset="0"/>
            </a:endParaRPr>
          </a:p>
          <a:p>
            <a:endParaRPr lang="en-GB" sz="1600" b="0" dirty="0">
              <a:solidFill>
                <a:schemeClr val="tx1">
                  <a:lumMod val="75000"/>
                  <a:lumOff val="25000"/>
                </a:schemeClr>
              </a:solidFill>
              <a:cs typeface="Calibri" panose="020F0502020204030204" pitchFamily="34" charset="0"/>
            </a:endParaRPr>
          </a:p>
          <a:p>
            <a:endParaRPr lang="en-GB" sz="1600" dirty="0">
              <a:solidFill>
                <a:schemeClr val="tx1">
                  <a:lumMod val="75000"/>
                  <a:lumOff val="25000"/>
                </a:schemeClr>
              </a:solidFill>
              <a:cs typeface="Calibri" panose="020F0502020204030204" pitchFamily="34" charset="0"/>
            </a:endParaRPr>
          </a:p>
        </p:txBody>
      </p:sp>
      <p:sp>
        <p:nvSpPr>
          <p:cNvPr id="2" name="Rectangle 1">
            <a:extLst>
              <a:ext uri="{FF2B5EF4-FFF2-40B4-BE49-F238E27FC236}">
                <a16:creationId xmlns:a16="http://schemas.microsoft.com/office/drawing/2014/main" id="{AA1CEAF0-5A3A-3307-4F99-1470B2D7856C}"/>
              </a:ext>
            </a:extLst>
          </p:cNvPr>
          <p:cNvSpPr/>
          <p:nvPr/>
        </p:nvSpPr>
        <p:spPr>
          <a:xfrm>
            <a:off x="477301" y="3784305"/>
            <a:ext cx="8527312" cy="834856"/>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FCC3E"/>
              </a:solidFill>
            </a:endParaRPr>
          </a:p>
        </p:txBody>
      </p:sp>
      <p:sp>
        <p:nvSpPr>
          <p:cNvPr id="4" name="Title 1">
            <a:extLst>
              <a:ext uri="{FF2B5EF4-FFF2-40B4-BE49-F238E27FC236}">
                <a16:creationId xmlns:a16="http://schemas.microsoft.com/office/drawing/2014/main" id="{0E0ACF2C-BCF5-80DF-6761-87636055A43F}"/>
              </a:ext>
            </a:extLst>
          </p:cNvPr>
          <p:cNvSpPr txBox="1">
            <a:spLocks/>
          </p:cNvSpPr>
          <p:nvPr/>
        </p:nvSpPr>
        <p:spPr>
          <a:xfrm>
            <a:off x="630957" y="3945135"/>
            <a:ext cx="8117230" cy="4361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dirty="0">
                <a:solidFill>
                  <a:schemeClr val="bg1"/>
                </a:solidFill>
                <a:cs typeface="Calibri" panose="020F0502020204030204" pitchFamily="34" charset="0"/>
              </a:rPr>
              <a:t>It’s good to talk and to share worries </a:t>
            </a:r>
            <a:br>
              <a:rPr lang="en-GB" sz="1600" dirty="0">
                <a:solidFill>
                  <a:schemeClr val="bg1"/>
                </a:solidFill>
                <a:cs typeface="Calibri" panose="020F0502020204030204" pitchFamily="34" charset="0"/>
              </a:rPr>
            </a:br>
            <a:r>
              <a:rPr lang="en-GB" sz="1600" b="0" dirty="0">
                <a:solidFill>
                  <a:schemeClr val="bg1"/>
                </a:solidFill>
                <a:cs typeface="Calibri" panose="020F0502020204030204" pitchFamily="34" charset="0"/>
              </a:rPr>
              <a:t>with your friends, family and colleagues</a:t>
            </a:r>
          </a:p>
        </p:txBody>
      </p:sp>
    </p:spTree>
    <p:extLst>
      <p:ext uri="{BB962C8B-B14F-4D97-AF65-F5344CB8AC3E}">
        <p14:creationId xmlns:p14="http://schemas.microsoft.com/office/powerpoint/2010/main" val="352334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12969-9033-8AE0-00C8-EE76FDA336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63110B-76EA-F494-429E-4DCD2539C8A0}"/>
              </a:ext>
            </a:extLst>
          </p:cNvPr>
          <p:cNvSpPr>
            <a:spLocks noGrp="1"/>
          </p:cNvSpPr>
          <p:nvPr>
            <p:ph type="ctrTitle"/>
          </p:nvPr>
        </p:nvSpPr>
        <p:spPr>
          <a:xfrm>
            <a:off x="596497" y="306986"/>
            <a:ext cx="8032494" cy="1025252"/>
          </a:xfrm>
        </p:spPr>
        <p:txBody>
          <a:bodyPr/>
          <a:lstStyle/>
          <a:p>
            <a:r>
              <a:rPr lang="en-US" sz="4800" dirty="0">
                <a:solidFill>
                  <a:srgbClr val="E11908"/>
                </a:solidFill>
              </a:rPr>
              <a:t>M</a:t>
            </a:r>
            <a:r>
              <a:rPr lang="en-US" dirty="0"/>
              <a:t>aking cancer an everyday conversation</a:t>
            </a:r>
          </a:p>
        </p:txBody>
      </p:sp>
      <p:sp>
        <p:nvSpPr>
          <p:cNvPr id="2" name="Rectangle 1">
            <a:extLst>
              <a:ext uri="{FF2B5EF4-FFF2-40B4-BE49-F238E27FC236}">
                <a16:creationId xmlns:a16="http://schemas.microsoft.com/office/drawing/2014/main" id="{8A6CF68E-B1A4-EA26-D3AF-54C6380B68EC}"/>
              </a:ext>
            </a:extLst>
          </p:cNvPr>
          <p:cNvSpPr/>
          <p:nvPr/>
        </p:nvSpPr>
        <p:spPr>
          <a:xfrm>
            <a:off x="0" y="1743740"/>
            <a:ext cx="8527312" cy="3705715"/>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7553779-131C-88D5-056C-7367537D1C69}"/>
              </a:ext>
            </a:extLst>
          </p:cNvPr>
          <p:cNvSpPr txBox="1">
            <a:spLocks/>
          </p:cNvSpPr>
          <p:nvPr/>
        </p:nvSpPr>
        <p:spPr>
          <a:xfrm>
            <a:off x="616689" y="1989323"/>
            <a:ext cx="2302648" cy="79528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GB" sz="3200" dirty="0">
                <a:solidFill>
                  <a:schemeClr val="bg1"/>
                </a:solidFill>
                <a:ea typeface="Helvetica Neue" panose="02000503000000020004" pitchFamily="2" charset="0"/>
                <a:cs typeface="Raanana" pitchFamily="2" charset="-79"/>
              </a:rPr>
              <a:t>Question:</a:t>
            </a:r>
            <a:endParaRPr lang="en-GB" sz="1600" dirty="0">
              <a:solidFill>
                <a:schemeClr val="bg1"/>
              </a:solidFill>
              <a:ea typeface="Calibri"/>
            </a:endParaRPr>
          </a:p>
        </p:txBody>
      </p:sp>
      <p:sp>
        <p:nvSpPr>
          <p:cNvPr id="5" name="Title 1">
            <a:extLst>
              <a:ext uri="{FF2B5EF4-FFF2-40B4-BE49-F238E27FC236}">
                <a16:creationId xmlns:a16="http://schemas.microsoft.com/office/drawing/2014/main" id="{A11943CC-29A7-B241-FDB3-0DDDAD1518F7}"/>
              </a:ext>
            </a:extLst>
          </p:cNvPr>
          <p:cNvSpPr txBox="1">
            <a:spLocks/>
          </p:cNvSpPr>
          <p:nvPr/>
        </p:nvSpPr>
        <p:spPr>
          <a:xfrm>
            <a:off x="616688" y="2663154"/>
            <a:ext cx="7406275" cy="5901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GB" sz="2000" dirty="0">
                <a:solidFill>
                  <a:schemeClr val="bg1"/>
                </a:solidFill>
                <a:cs typeface="Calibri" panose="020F0502020204030204" pitchFamily="34" charset="0"/>
              </a:rPr>
              <a:t>40 years ago, 24% of people diagnosed with cancer survived for at least 10 years. What is that figure now?</a:t>
            </a:r>
            <a:endParaRPr lang="en-GB" sz="1100" dirty="0">
              <a:solidFill>
                <a:schemeClr val="bg1"/>
              </a:solidFill>
              <a:ea typeface="Calibri"/>
            </a:endParaRPr>
          </a:p>
        </p:txBody>
      </p:sp>
      <p:sp>
        <p:nvSpPr>
          <p:cNvPr id="6" name="Title 1">
            <a:extLst>
              <a:ext uri="{FF2B5EF4-FFF2-40B4-BE49-F238E27FC236}">
                <a16:creationId xmlns:a16="http://schemas.microsoft.com/office/drawing/2014/main" id="{DB476FA1-C6C9-90ED-E56D-C585D53A3FD9}"/>
              </a:ext>
            </a:extLst>
          </p:cNvPr>
          <p:cNvSpPr txBox="1">
            <a:spLocks/>
          </p:cNvSpPr>
          <p:nvPr/>
        </p:nvSpPr>
        <p:spPr>
          <a:xfrm>
            <a:off x="616688" y="3375578"/>
            <a:ext cx="7406275" cy="194524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pPr marL="342900" indent="-342900">
              <a:lnSpc>
                <a:spcPct val="150000"/>
              </a:lnSpc>
              <a:buFont typeface="+mj-lt"/>
              <a:buAutoNum type="alphaUcPeriod"/>
            </a:pPr>
            <a:r>
              <a:rPr lang="en-GB" sz="2000" dirty="0">
                <a:solidFill>
                  <a:schemeClr val="bg1"/>
                </a:solidFill>
                <a:cs typeface="Calibri" panose="020F0502020204030204" pitchFamily="34" charset="0"/>
              </a:rPr>
              <a:t> </a:t>
            </a:r>
            <a:r>
              <a:rPr lang="en-GB" sz="1800" dirty="0">
                <a:solidFill>
                  <a:schemeClr val="bg1"/>
                </a:solidFill>
                <a:cs typeface="Calibri" panose="020F0502020204030204" pitchFamily="34" charset="0"/>
              </a:rPr>
              <a:t>30%</a:t>
            </a:r>
          </a:p>
          <a:p>
            <a:pPr marL="342900" indent="-342900">
              <a:lnSpc>
                <a:spcPct val="150000"/>
              </a:lnSpc>
              <a:buFont typeface="+mj-lt"/>
              <a:buAutoNum type="alphaUcPeriod"/>
            </a:pPr>
            <a:r>
              <a:rPr lang="en-GB" sz="1800" dirty="0">
                <a:solidFill>
                  <a:schemeClr val="bg1"/>
                </a:solidFill>
                <a:cs typeface="Calibri" panose="020F0502020204030204" pitchFamily="34" charset="0"/>
              </a:rPr>
              <a:t> 40%</a:t>
            </a:r>
          </a:p>
          <a:p>
            <a:pPr marL="342900" indent="-342900">
              <a:lnSpc>
                <a:spcPct val="150000"/>
              </a:lnSpc>
              <a:buFont typeface="+mj-lt"/>
              <a:buAutoNum type="alphaUcPeriod"/>
            </a:pPr>
            <a:r>
              <a:rPr lang="en-GB" sz="1800" dirty="0">
                <a:solidFill>
                  <a:schemeClr val="bg1"/>
                </a:solidFill>
                <a:cs typeface="Calibri" panose="020F0502020204030204" pitchFamily="34" charset="0"/>
              </a:rPr>
              <a:t> 50%</a:t>
            </a:r>
          </a:p>
          <a:p>
            <a:pPr marL="342900" indent="-342900">
              <a:lnSpc>
                <a:spcPct val="150000"/>
              </a:lnSpc>
              <a:buFont typeface="+mj-lt"/>
              <a:buAutoNum type="alphaUcPeriod"/>
            </a:pPr>
            <a:r>
              <a:rPr lang="en-GB" sz="1800" dirty="0">
                <a:solidFill>
                  <a:schemeClr val="bg1"/>
                </a:solidFill>
                <a:cs typeface="Calibri" panose="020F0502020204030204" pitchFamily="34" charset="0"/>
              </a:rPr>
              <a:t> 60%</a:t>
            </a:r>
          </a:p>
          <a:p>
            <a:pPr marL="342900" indent="-342900">
              <a:lnSpc>
                <a:spcPct val="150000"/>
              </a:lnSpc>
              <a:buFont typeface="+mj-lt"/>
              <a:buAutoNum type="alphaUcPeriod"/>
            </a:pPr>
            <a:endParaRPr lang="en-GB" sz="2000" b="0" dirty="0">
              <a:solidFill>
                <a:schemeClr val="bg1"/>
              </a:solidFill>
              <a:cs typeface="Calibri" panose="020F0502020204030204" pitchFamily="34" charset="0"/>
            </a:endParaRPr>
          </a:p>
        </p:txBody>
      </p:sp>
    </p:spTree>
    <p:extLst>
      <p:ext uri="{BB962C8B-B14F-4D97-AF65-F5344CB8AC3E}">
        <p14:creationId xmlns:p14="http://schemas.microsoft.com/office/powerpoint/2010/main" val="2859695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1E10B-0CF9-EFF8-49CB-02F3B8395A3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C6A93D-0FF7-3E9D-C43F-6435EA4B5AE8}"/>
              </a:ext>
            </a:extLst>
          </p:cNvPr>
          <p:cNvSpPr>
            <a:spLocks noGrp="1"/>
          </p:cNvSpPr>
          <p:nvPr>
            <p:ph type="ctrTitle"/>
          </p:nvPr>
        </p:nvSpPr>
        <p:spPr>
          <a:xfrm>
            <a:off x="596497" y="306986"/>
            <a:ext cx="8032494" cy="1025252"/>
          </a:xfrm>
        </p:spPr>
        <p:txBody>
          <a:bodyPr/>
          <a:lstStyle/>
          <a:p>
            <a:r>
              <a:rPr lang="en-US" sz="4800" dirty="0">
                <a:solidFill>
                  <a:srgbClr val="E11908"/>
                </a:solidFill>
              </a:rPr>
              <a:t>M</a:t>
            </a:r>
            <a:r>
              <a:rPr lang="en-US" dirty="0"/>
              <a:t>aking cancer an everyday conversation</a:t>
            </a:r>
          </a:p>
        </p:txBody>
      </p:sp>
      <p:sp>
        <p:nvSpPr>
          <p:cNvPr id="2" name="Rectangle 1">
            <a:extLst>
              <a:ext uri="{FF2B5EF4-FFF2-40B4-BE49-F238E27FC236}">
                <a16:creationId xmlns:a16="http://schemas.microsoft.com/office/drawing/2014/main" id="{7D6491F1-0854-B3FC-D7B0-D07CC50451FD}"/>
              </a:ext>
            </a:extLst>
          </p:cNvPr>
          <p:cNvSpPr/>
          <p:nvPr/>
        </p:nvSpPr>
        <p:spPr>
          <a:xfrm>
            <a:off x="0" y="1743740"/>
            <a:ext cx="8527312" cy="2375678"/>
          </a:xfrm>
          <a:prstGeom prst="rect">
            <a:avLst/>
          </a:prstGeom>
          <a:solidFill>
            <a:srgbClr val="E119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56C1A1D-FC88-E4C8-4578-B2F09A389BAF}"/>
              </a:ext>
            </a:extLst>
          </p:cNvPr>
          <p:cNvSpPr txBox="1">
            <a:spLocks/>
          </p:cNvSpPr>
          <p:nvPr/>
        </p:nvSpPr>
        <p:spPr>
          <a:xfrm>
            <a:off x="616689" y="1989323"/>
            <a:ext cx="2302648" cy="79528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GB" sz="3200" dirty="0">
                <a:solidFill>
                  <a:schemeClr val="bg1"/>
                </a:solidFill>
                <a:ea typeface="Helvetica Neue" panose="02000503000000020004" pitchFamily="2" charset="0"/>
                <a:cs typeface="Raanana" pitchFamily="2" charset="-79"/>
              </a:rPr>
              <a:t>Answer:</a:t>
            </a:r>
            <a:endParaRPr lang="en-GB" sz="1600" dirty="0">
              <a:solidFill>
                <a:schemeClr val="bg1"/>
              </a:solidFill>
              <a:ea typeface="Calibri"/>
            </a:endParaRPr>
          </a:p>
        </p:txBody>
      </p:sp>
      <p:sp>
        <p:nvSpPr>
          <p:cNvPr id="5" name="Title 1">
            <a:extLst>
              <a:ext uri="{FF2B5EF4-FFF2-40B4-BE49-F238E27FC236}">
                <a16:creationId xmlns:a16="http://schemas.microsoft.com/office/drawing/2014/main" id="{E7E7D0D3-C71E-DDD4-48D9-16C0FA794EB1}"/>
              </a:ext>
            </a:extLst>
          </p:cNvPr>
          <p:cNvSpPr txBox="1">
            <a:spLocks/>
          </p:cNvSpPr>
          <p:nvPr/>
        </p:nvSpPr>
        <p:spPr>
          <a:xfrm>
            <a:off x="616688" y="2663154"/>
            <a:ext cx="7406275" cy="5901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GB" sz="2000" dirty="0">
                <a:solidFill>
                  <a:schemeClr val="bg1"/>
                </a:solidFill>
                <a:cs typeface="Calibri" panose="020F0502020204030204" pitchFamily="34" charset="0"/>
              </a:rPr>
              <a:t>C. 50%</a:t>
            </a:r>
            <a:br>
              <a:rPr lang="en-GB" sz="2000" dirty="0">
                <a:solidFill>
                  <a:schemeClr val="bg1"/>
                </a:solidFill>
                <a:cs typeface="Calibri" panose="020F0502020204030204" pitchFamily="34" charset="0"/>
              </a:rPr>
            </a:br>
            <a:br>
              <a:rPr lang="en-GB" sz="1800" dirty="0">
                <a:solidFill>
                  <a:schemeClr val="bg1"/>
                </a:solidFill>
                <a:cs typeface="Calibri" panose="020F0502020204030204" pitchFamily="34" charset="0"/>
              </a:rPr>
            </a:br>
            <a:r>
              <a:rPr lang="en-GB" sz="1800" b="0" dirty="0">
                <a:solidFill>
                  <a:schemeClr val="bg1"/>
                </a:solidFill>
                <a:cs typeface="Calibri" panose="020F0502020204030204" pitchFamily="34" charset="0"/>
              </a:rPr>
              <a:t>Although cancer survival rates have doubled in the last 40 years, we still have a long way to go.</a:t>
            </a:r>
          </a:p>
          <a:p>
            <a:endParaRPr lang="en-GB" sz="2000" dirty="0">
              <a:solidFill>
                <a:schemeClr val="bg1"/>
              </a:solidFill>
              <a:cs typeface="Calibri" panose="020F0502020204030204" pitchFamily="34" charset="0"/>
            </a:endParaRPr>
          </a:p>
        </p:txBody>
      </p:sp>
    </p:spTree>
    <p:extLst>
      <p:ext uri="{BB962C8B-B14F-4D97-AF65-F5344CB8AC3E}">
        <p14:creationId xmlns:p14="http://schemas.microsoft.com/office/powerpoint/2010/main" val="3807067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ADECA1-4071-CEE2-EC97-A89EDF3F9D96}"/>
              </a:ext>
            </a:extLst>
          </p:cNvPr>
          <p:cNvSpPr>
            <a:spLocks noGrp="1"/>
          </p:cNvSpPr>
          <p:nvPr>
            <p:ph type="ctrTitle"/>
          </p:nvPr>
        </p:nvSpPr>
        <p:spPr>
          <a:xfrm>
            <a:off x="596497" y="306986"/>
            <a:ext cx="8032494" cy="1025252"/>
          </a:xfrm>
        </p:spPr>
        <p:txBody>
          <a:bodyPr/>
          <a:lstStyle/>
          <a:p>
            <a:r>
              <a:rPr lang="en-US" sz="4800" dirty="0">
                <a:solidFill>
                  <a:srgbClr val="F1C200"/>
                </a:solidFill>
              </a:rPr>
              <a:t>A</a:t>
            </a:r>
            <a:r>
              <a:rPr lang="en-US" dirty="0"/>
              <a:t>wareness of unusual </a:t>
            </a:r>
            <a:br>
              <a:rPr lang="en-US" dirty="0"/>
            </a:br>
            <a:r>
              <a:rPr lang="en-US" dirty="0"/>
              <a:t>and persistent changes</a:t>
            </a:r>
          </a:p>
        </p:txBody>
      </p:sp>
      <p:sp>
        <p:nvSpPr>
          <p:cNvPr id="4" name="Title 1">
            <a:extLst>
              <a:ext uri="{FF2B5EF4-FFF2-40B4-BE49-F238E27FC236}">
                <a16:creationId xmlns:a16="http://schemas.microsoft.com/office/drawing/2014/main" id="{0465602A-C05A-BAE0-3BB9-9238E5BC56E5}"/>
              </a:ext>
            </a:extLst>
          </p:cNvPr>
          <p:cNvSpPr txBox="1">
            <a:spLocks/>
          </p:cNvSpPr>
          <p:nvPr/>
        </p:nvSpPr>
        <p:spPr>
          <a:xfrm>
            <a:off x="596497" y="1601681"/>
            <a:ext cx="7915382" cy="3121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800" dirty="0">
                <a:solidFill>
                  <a:srgbClr val="F1C200"/>
                </a:solidFill>
                <a:cs typeface="Calibri" panose="020F0502020204030204" pitchFamily="34" charset="0"/>
              </a:rPr>
              <a:t>Why is early diagnosis of cancer important?</a:t>
            </a:r>
          </a:p>
        </p:txBody>
      </p:sp>
      <p:sp>
        <p:nvSpPr>
          <p:cNvPr id="5" name="Title 1">
            <a:extLst>
              <a:ext uri="{FF2B5EF4-FFF2-40B4-BE49-F238E27FC236}">
                <a16:creationId xmlns:a16="http://schemas.microsoft.com/office/drawing/2014/main" id="{5FC8C0DA-D2F6-B7CF-E38F-C401900E541C}"/>
              </a:ext>
            </a:extLst>
          </p:cNvPr>
          <p:cNvSpPr txBox="1">
            <a:spLocks/>
          </p:cNvSpPr>
          <p:nvPr/>
        </p:nvSpPr>
        <p:spPr>
          <a:xfrm>
            <a:off x="596497" y="2073141"/>
            <a:ext cx="7915382" cy="15592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b="0" dirty="0">
                <a:solidFill>
                  <a:schemeClr val="tx1">
                    <a:lumMod val="75000"/>
                    <a:lumOff val="25000"/>
                  </a:schemeClr>
                </a:solidFill>
                <a:cs typeface="Calibri" panose="020F0502020204030204" pitchFamily="34" charset="0"/>
              </a:rPr>
              <a:t>When a tumour is smaller, and the cancer is in fewer places (i.e. in an earlier stage), treatment is more likely to be successful.</a:t>
            </a:r>
          </a:p>
          <a:p>
            <a:endParaRPr lang="en-GB" sz="1600" b="0" dirty="0">
              <a:solidFill>
                <a:schemeClr val="tx1">
                  <a:lumMod val="75000"/>
                  <a:lumOff val="25000"/>
                </a:schemeClr>
              </a:solidFill>
              <a:cs typeface="Calibri" panose="020F0502020204030204" pitchFamily="34" charset="0"/>
            </a:endParaRPr>
          </a:p>
          <a:p>
            <a:r>
              <a:rPr lang="en-GB" sz="1600" b="0" dirty="0">
                <a:solidFill>
                  <a:schemeClr val="tx1">
                    <a:lumMod val="75000"/>
                    <a:lumOff val="25000"/>
                  </a:schemeClr>
                </a:solidFill>
                <a:cs typeface="Calibri" panose="020F0502020204030204" pitchFamily="34" charset="0"/>
              </a:rPr>
              <a:t>If more cancers were diagnosed in the early stages, </a:t>
            </a:r>
            <a:r>
              <a:rPr lang="en-GB" sz="1600" dirty="0">
                <a:solidFill>
                  <a:schemeClr val="tx1">
                    <a:lumMod val="75000"/>
                    <a:lumOff val="25000"/>
                  </a:schemeClr>
                </a:solidFill>
                <a:cs typeface="Calibri" panose="020F0502020204030204" pitchFamily="34" charset="0"/>
              </a:rPr>
              <a:t>27 lives could be saved each day (10,000 per year).</a:t>
            </a:r>
          </a:p>
          <a:p>
            <a:endParaRPr lang="en-GB" sz="1600" b="0" dirty="0">
              <a:solidFill>
                <a:schemeClr val="tx1">
                  <a:lumMod val="75000"/>
                  <a:lumOff val="25000"/>
                </a:schemeClr>
              </a:solidFill>
              <a:cs typeface="Calibri" panose="020F0502020204030204" pitchFamily="34" charset="0"/>
            </a:endParaRPr>
          </a:p>
          <a:p>
            <a:br>
              <a:rPr lang="en-GB" sz="1600" b="0" dirty="0">
                <a:solidFill>
                  <a:schemeClr val="tx1">
                    <a:lumMod val="75000"/>
                    <a:lumOff val="25000"/>
                  </a:schemeClr>
                </a:solidFill>
                <a:cs typeface="Calibri" panose="020F0502020204030204" pitchFamily="34" charset="0"/>
              </a:rPr>
            </a:br>
            <a:br>
              <a:rPr lang="en-GB" sz="1600" b="0" dirty="0">
                <a:solidFill>
                  <a:schemeClr val="tx1">
                    <a:lumMod val="75000"/>
                    <a:lumOff val="25000"/>
                  </a:schemeClr>
                </a:solidFill>
                <a:cs typeface="Calibri" panose="020F0502020204030204" pitchFamily="34" charset="0"/>
              </a:rPr>
            </a:br>
            <a:endParaRPr lang="en-GB" sz="1600" dirty="0">
              <a:solidFill>
                <a:schemeClr val="tx1">
                  <a:lumMod val="75000"/>
                  <a:lumOff val="25000"/>
                </a:schemeClr>
              </a:solidFill>
              <a:cs typeface="Calibri" panose="020F0502020204030204" pitchFamily="34" charset="0"/>
            </a:endParaRPr>
          </a:p>
          <a:p>
            <a:endParaRPr lang="en-GB" sz="1600" dirty="0">
              <a:solidFill>
                <a:schemeClr val="tx1">
                  <a:lumMod val="75000"/>
                  <a:lumOff val="25000"/>
                </a:schemeClr>
              </a:solidFill>
              <a:cs typeface="Calibri" panose="020F0502020204030204" pitchFamily="34" charset="0"/>
            </a:endParaRPr>
          </a:p>
        </p:txBody>
      </p:sp>
      <p:sp>
        <p:nvSpPr>
          <p:cNvPr id="2" name="Rectangle 1">
            <a:extLst>
              <a:ext uri="{FF2B5EF4-FFF2-40B4-BE49-F238E27FC236}">
                <a16:creationId xmlns:a16="http://schemas.microsoft.com/office/drawing/2014/main" id="{6DCC60E4-9888-7BFF-7340-062530912F3A}"/>
              </a:ext>
            </a:extLst>
          </p:cNvPr>
          <p:cNvSpPr/>
          <p:nvPr/>
        </p:nvSpPr>
        <p:spPr>
          <a:xfrm>
            <a:off x="596497" y="3570686"/>
            <a:ext cx="8527312" cy="834856"/>
          </a:xfrm>
          <a:prstGeom prst="rect">
            <a:avLst/>
          </a:prstGeom>
          <a:solidFill>
            <a:srgbClr val="F1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rgbClr val="000000"/>
                </a:solidFill>
                <a:cs typeface="Calibri" panose="020F0502020204030204" pitchFamily="34" charset="0"/>
              </a:rPr>
              <a:t>Booking that GP appointment could be crucial!</a:t>
            </a:r>
            <a:endParaRPr lang="en-US" sz="2000" b="1" dirty="0">
              <a:solidFill>
                <a:srgbClr val="000000"/>
              </a:solidFill>
            </a:endParaRPr>
          </a:p>
        </p:txBody>
      </p:sp>
    </p:spTree>
    <p:extLst>
      <p:ext uri="{BB962C8B-B14F-4D97-AF65-F5344CB8AC3E}">
        <p14:creationId xmlns:p14="http://schemas.microsoft.com/office/powerpoint/2010/main" val="4117399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063F-BF92-E667-0962-298A5C809D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4D9AB0-677E-169E-2C18-E112D6634042}"/>
              </a:ext>
            </a:extLst>
          </p:cNvPr>
          <p:cNvSpPr>
            <a:spLocks noGrp="1"/>
          </p:cNvSpPr>
          <p:nvPr>
            <p:ph type="ctrTitle"/>
          </p:nvPr>
        </p:nvSpPr>
        <p:spPr>
          <a:xfrm>
            <a:off x="596497" y="306986"/>
            <a:ext cx="8032494" cy="1025252"/>
          </a:xfrm>
        </p:spPr>
        <p:txBody>
          <a:bodyPr/>
          <a:lstStyle/>
          <a:p>
            <a:r>
              <a:rPr lang="en-US" sz="4800" dirty="0">
                <a:solidFill>
                  <a:srgbClr val="F1C200"/>
                </a:solidFill>
              </a:rPr>
              <a:t>A</a:t>
            </a:r>
            <a:r>
              <a:rPr lang="en-US" dirty="0"/>
              <a:t>wareness of unusual </a:t>
            </a:r>
            <a:br>
              <a:rPr lang="en-US" dirty="0"/>
            </a:br>
            <a:r>
              <a:rPr lang="en-US" dirty="0"/>
              <a:t>and persistent changes</a:t>
            </a:r>
          </a:p>
        </p:txBody>
      </p:sp>
      <p:sp>
        <p:nvSpPr>
          <p:cNvPr id="4" name="Title 1">
            <a:extLst>
              <a:ext uri="{FF2B5EF4-FFF2-40B4-BE49-F238E27FC236}">
                <a16:creationId xmlns:a16="http://schemas.microsoft.com/office/drawing/2014/main" id="{66438033-B559-C38C-0723-A319595F86FF}"/>
              </a:ext>
            </a:extLst>
          </p:cNvPr>
          <p:cNvSpPr txBox="1">
            <a:spLocks/>
          </p:cNvSpPr>
          <p:nvPr/>
        </p:nvSpPr>
        <p:spPr>
          <a:xfrm>
            <a:off x="596497" y="1601681"/>
            <a:ext cx="7915382" cy="3121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800" dirty="0">
                <a:solidFill>
                  <a:srgbClr val="F1C200"/>
                </a:solidFill>
                <a:cs typeface="Calibri" panose="020F0502020204030204" pitchFamily="34" charset="0"/>
              </a:rPr>
              <a:t>What are the symptoms of cancer?</a:t>
            </a:r>
          </a:p>
        </p:txBody>
      </p:sp>
      <p:sp>
        <p:nvSpPr>
          <p:cNvPr id="5" name="Title 1">
            <a:extLst>
              <a:ext uri="{FF2B5EF4-FFF2-40B4-BE49-F238E27FC236}">
                <a16:creationId xmlns:a16="http://schemas.microsoft.com/office/drawing/2014/main" id="{E2CD43F6-A372-FFB4-1470-B05E1CB13E07}"/>
              </a:ext>
            </a:extLst>
          </p:cNvPr>
          <p:cNvSpPr txBox="1">
            <a:spLocks/>
          </p:cNvSpPr>
          <p:nvPr/>
        </p:nvSpPr>
        <p:spPr>
          <a:xfrm>
            <a:off x="596496" y="2073140"/>
            <a:ext cx="4996229" cy="402994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b="0" dirty="0">
                <a:solidFill>
                  <a:schemeClr val="tx1">
                    <a:lumMod val="75000"/>
                    <a:lumOff val="25000"/>
                  </a:schemeClr>
                </a:solidFill>
                <a:cs typeface="Calibri" panose="020F0502020204030204" pitchFamily="34" charset="0"/>
              </a:rPr>
              <a:t>Unexplained weight loss, fever, unexplained vaginal bleeding, blood in your poo, heavy ‘drenching’ sweats at night, hoarse voice, persistent heartburn/indigestion, mouth/tongue ulcer that won’t heal, unexplained vomiting, change in appearance of eye, breathlessness, change in a mole, persistent bloating, swallowing difficulty, periods become erratic, skin turning yellow, appetite loss, coughing up blood, pain after eating, pale and smelly poo, sore that won’t heal, change in bowel habit e.g. constipation or looser poo, extreme tiredness, persistent tummy pain, breast changes, finding a lump, blood in your wee, difficulties weeing, persistent cough, new mole, unexplained pain or ache, persistent headaches, behaviour change, fits/seizures, testicular changes...</a:t>
            </a:r>
          </a:p>
          <a:p>
            <a:endParaRPr lang="en-GB" sz="1600" b="0" dirty="0">
              <a:solidFill>
                <a:schemeClr val="tx1">
                  <a:lumMod val="75000"/>
                  <a:lumOff val="25000"/>
                </a:schemeClr>
              </a:solidFill>
              <a:cs typeface="Calibri" panose="020F0502020204030204" pitchFamily="34" charset="0"/>
            </a:endParaRPr>
          </a:p>
          <a:p>
            <a:endParaRPr lang="en-GB" sz="1600" dirty="0">
              <a:solidFill>
                <a:schemeClr val="tx1">
                  <a:lumMod val="75000"/>
                  <a:lumOff val="25000"/>
                </a:schemeClr>
              </a:solidFill>
              <a:cs typeface="Calibri" panose="020F0502020204030204" pitchFamily="34" charset="0"/>
            </a:endParaRPr>
          </a:p>
        </p:txBody>
      </p:sp>
      <p:sp>
        <p:nvSpPr>
          <p:cNvPr id="2" name="TextBox 1">
            <a:extLst>
              <a:ext uri="{FF2B5EF4-FFF2-40B4-BE49-F238E27FC236}">
                <a16:creationId xmlns:a16="http://schemas.microsoft.com/office/drawing/2014/main" id="{9C20EA94-D344-0214-CE34-9EE82EF57005}"/>
              </a:ext>
            </a:extLst>
          </p:cNvPr>
          <p:cNvSpPr txBox="1"/>
          <p:nvPr/>
        </p:nvSpPr>
        <p:spPr>
          <a:xfrm>
            <a:off x="5938068" y="3853248"/>
            <a:ext cx="2681825" cy="830754"/>
          </a:xfrm>
          <a:prstGeom prst="rect">
            <a:avLst/>
          </a:prstGeom>
          <a:noFill/>
        </p:spPr>
        <p:txBody>
          <a:bodyPr wrap="square" lIns="91203" tIns="45600" rIns="91203" bIns="45600" rtlCol="0">
            <a:spAutoFit/>
          </a:bodyPr>
          <a:lstStyle/>
          <a:p>
            <a:r>
              <a:rPr lang="en-GB" sz="800" dirty="0">
                <a:latin typeface="Montserrat" pitchFamily="2" charset="77"/>
              </a:rPr>
              <a:t>Image credit: </a:t>
            </a:r>
            <a:r>
              <a:rPr lang="en-US" sz="800" dirty="0" err="1">
                <a:latin typeface="Montserrat" pitchFamily="2" charset="77"/>
              </a:rPr>
              <a:t>Freepik</a:t>
            </a:r>
            <a:br>
              <a:rPr lang="en-US" sz="800" dirty="0">
                <a:latin typeface="Montserrat" pitchFamily="2" charset="77"/>
              </a:rPr>
            </a:br>
            <a:r>
              <a:rPr lang="en-US" sz="800" dirty="0">
                <a:latin typeface="Montserrat" pitchFamily="2" charset="77"/>
              </a:rPr>
              <a:t>https://www.freepik.com/free-photo/medical-teleconsultation-sick-patient-home_23988224</a:t>
            </a:r>
            <a:br>
              <a:rPr lang="en-US" sz="800" dirty="0">
                <a:latin typeface="Montserrat" pitchFamily="2" charset="77"/>
              </a:rPr>
            </a:br>
            <a:r>
              <a:rPr lang="en-US" sz="800" dirty="0">
                <a:latin typeface="Montserrat" pitchFamily="2" charset="77"/>
              </a:rPr>
              <a:t>.htm#fromView=</a:t>
            </a:r>
            <a:r>
              <a:rPr lang="en-US" sz="800" dirty="0" err="1">
                <a:latin typeface="Montserrat" pitchFamily="2" charset="77"/>
              </a:rPr>
              <a:t>search&amp;page</a:t>
            </a:r>
            <a:r>
              <a:rPr lang="en-US" sz="800" dirty="0">
                <a:latin typeface="Montserrat" pitchFamily="2" charset="77"/>
              </a:rPr>
              <a:t>=1&amp;position=17&amp;uuid=a3cdd25c-ebc4-4044-81f4-9669a22391e6</a:t>
            </a:r>
            <a:br>
              <a:rPr lang="en-US" sz="800" dirty="0">
                <a:latin typeface="Montserrat" pitchFamily="2" charset="77"/>
              </a:rPr>
            </a:br>
            <a:r>
              <a:rPr lang="en-US" sz="800" dirty="0">
                <a:latin typeface="Montserrat" pitchFamily="2" charset="77"/>
              </a:rPr>
              <a:t>&amp;query=</a:t>
            </a:r>
            <a:r>
              <a:rPr lang="en-US" sz="800" dirty="0" err="1">
                <a:latin typeface="Montserrat" pitchFamily="2" charset="77"/>
              </a:rPr>
              <a:t>doctor+virtual</a:t>
            </a:r>
            <a:endParaRPr lang="en-US" sz="800" dirty="0">
              <a:latin typeface="Montserrat" pitchFamily="2" charset="77"/>
            </a:endParaRPr>
          </a:p>
        </p:txBody>
      </p:sp>
      <p:pic>
        <p:nvPicPr>
          <p:cNvPr id="6" name="Picture 2">
            <a:extLst>
              <a:ext uri="{FF2B5EF4-FFF2-40B4-BE49-F238E27FC236}">
                <a16:creationId xmlns:a16="http://schemas.microsoft.com/office/drawing/2014/main" id="{433CB727-B6A4-2EA0-D68F-874860ABEE2B}"/>
              </a:ext>
            </a:extLst>
          </p:cNvPr>
          <p:cNvPicPr>
            <a:picLocks noChangeAspect="1" noChangeArrowheads="1"/>
          </p:cNvPicPr>
          <p:nvPr/>
        </p:nvPicPr>
        <p:blipFill>
          <a:blip r:embed="rId3"/>
          <a:srcRect t="8996" b="8996"/>
          <a:stretch/>
        </p:blipFill>
        <p:spPr bwMode="auto">
          <a:xfrm>
            <a:off x="6025357" y="2073140"/>
            <a:ext cx="2964668" cy="1620828"/>
          </a:xfrm>
          <a:prstGeom prst="rect">
            <a:avLst/>
          </a:prstGeom>
          <a:noFill/>
          <a:ln w="76200" cap="sq">
            <a:solidFill>
              <a:srgbClr val="F1C2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428511"/>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02F05-1EB7-B415-B692-D36F081D0D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5182C6-76B7-C53E-C6AA-16B0A4862D00}"/>
              </a:ext>
            </a:extLst>
          </p:cNvPr>
          <p:cNvSpPr>
            <a:spLocks noGrp="1"/>
          </p:cNvSpPr>
          <p:nvPr>
            <p:ph type="ctrTitle"/>
          </p:nvPr>
        </p:nvSpPr>
        <p:spPr>
          <a:xfrm>
            <a:off x="596497" y="306986"/>
            <a:ext cx="8032494" cy="1025252"/>
          </a:xfrm>
        </p:spPr>
        <p:txBody>
          <a:bodyPr/>
          <a:lstStyle/>
          <a:p>
            <a:r>
              <a:rPr lang="en-US" sz="4800" dirty="0">
                <a:solidFill>
                  <a:srgbClr val="F1C200"/>
                </a:solidFill>
              </a:rPr>
              <a:t>A</a:t>
            </a:r>
            <a:r>
              <a:rPr lang="en-US" dirty="0"/>
              <a:t>wareness of unusual </a:t>
            </a:r>
            <a:br>
              <a:rPr lang="en-US" dirty="0"/>
            </a:br>
            <a:r>
              <a:rPr lang="en-US" dirty="0"/>
              <a:t>and persistent changes</a:t>
            </a:r>
          </a:p>
        </p:txBody>
      </p:sp>
      <p:sp>
        <p:nvSpPr>
          <p:cNvPr id="7" name="Rectangle 6">
            <a:extLst>
              <a:ext uri="{FF2B5EF4-FFF2-40B4-BE49-F238E27FC236}">
                <a16:creationId xmlns:a16="http://schemas.microsoft.com/office/drawing/2014/main" id="{86E00DC2-5ACB-E747-99E2-7FD1A0FF4C18}"/>
              </a:ext>
            </a:extLst>
          </p:cNvPr>
          <p:cNvSpPr/>
          <p:nvPr/>
        </p:nvSpPr>
        <p:spPr>
          <a:xfrm>
            <a:off x="596496" y="2073140"/>
            <a:ext cx="5070657" cy="424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33A9F07-0E7E-A1BF-40F8-87E4918A85A5}"/>
              </a:ext>
            </a:extLst>
          </p:cNvPr>
          <p:cNvSpPr txBox="1">
            <a:spLocks/>
          </p:cNvSpPr>
          <p:nvPr/>
        </p:nvSpPr>
        <p:spPr>
          <a:xfrm>
            <a:off x="596497" y="1601681"/>
            <a:ext cx="7915382" cy="3121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800" dirty="0">
                <a:solidFill>
                  <a:srgbClr val="F1C200"/>
                </a:solidFill>
                <a:cs typeface="Calibri" panose="020F0502020204030204" pitchFamily="34" charset="0"/>
              </a:rPr>
              <a:t>What are the symptoms of cancer?</a:t>
            </a:r>
          </a:p>
        </p:txBody>
      </p:sp>
      <p:sp>
        <p:nvSpPr>
          <p:cNvPr id="5" name="Title 1">
            <a:extLst>
              <a:ext uri="{FF2B5EF4-FFF2-40B4-BE49-F238E27FC236}">
                <a16:creationId xmlns:a16="http://schemas.microsoft.com/office/drawing/2014/main" id="{E9C93079-0B0F-F55D-8B7E-216AA396C8AE}"/>
              </a:ext>
            </a:extLst>
          </p:cNvPr>
          <p:cNvSpPr txBox="1">
            <a:spLocks/>
          </p:cNvSpPr>
          <p:nvPr/>
        </p:nvSpPr>
        <p:spPr>
          <a:xfrm>
            <a:off x="596496" y="2073140"/>
            <a:ext cx="4996229" cy="402994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b="0" dirty="0">
                <a:solidFill>
                  <a:schemeClr val="bg1">
                    <a:lumMod val="85000"/>
                  </a:schemeClr>
                </a:solidFill>
                <a:cs typeface="Calibri" panose="020F0502020204030204" pitchFamily="34" charset="0"/>
              </a:rPr>
              <a:t>Unexplained weight loss, fever, unexplained vaginal bleeding, blood in your poo, heavy ‘drenching’ sweats at night, hoarse voice, persistent heartburn/indigestion, mouth/tongue ulcer that won’t heal, unexplained vomiting, change in appearance of eye, breathlessness, change in a mole, persistent bloating, swallowing difficulty, periods become erratic, skin turning yellow, appetite loss, coughing up blood, pain after eating, pale and smelly poo, sore that won’t heal, change in bowel habit e.g. constipation or looser poo, extreme tiredness, persistent tummy pain, breast changes, finding a lump, blood in your wee, difficulties weeing, persistent cough, new mole, unexplained pain or ache, persistent headaches, behaviour change, fits/seizures, testicular changes...</a:t>
            </a:r>
          </a:p>
          <a:p>
            <a:endParaRPr lang="en-GB" sz="1600" b="0" dirty="0">
              <a:solidFill>
                <a:schemeClr val="bg1">
                  <a:lumMod val="85000"/>
                </a:schemeClr>
              </a:solidFill>
              <a:cs typeface="Calibri" panose="020F0502020204030204" pitchFamily="34" charset="0"/>
            </a:endParaRPr>
          </a:p>
          <a:p>
            <a:endParaRPr lang="en-GB" sz="1600" dirty="0">
              <a:solidFill>
                <a:schemeClr val="bg1">
                  <a:lumMod val="85000"/>
                </a:schemeClr>
              </a:solidFill>
              <a:cs typeface="Calibri" panose="020F0502020204030204" pitchFamily="34" charset="0"/>
            </a:endParaRPr>
          </a:p>
        </p:txBody>
      </p:sp>
      <p:pic>
        <p:nvPicPr>
          <p:cNvPr id="2" name="Picture 2">
            <a:extLst>
              <a:ext uri="{FF2B5EF4-FFF2-40B4-BE49-F238E27FC236}">
                <a16:creationId xmlns:a16="http://schemas.microsoft.com/office/drawing/2014/main" id="{DCEADDE8-76AF-D108-9FDE-4BFE3AC194B2}"/>
              </a:ext>
            </a:extLst>
          </p:cNvPr>
          <p:cNvPicPr>
            <a:picLocks noChangeAspect="1" noChangeArrowheads="1"/>
          </p:cNvPicPr>
          <p:nvPr/>
        </p:nvPicPr>
        <p:blipFill>
          <a:blip r:embed="rId3"/>
          <a:srcRect t="8996" b="8996"/>
          <a:stretch/>
        </p:blipFill>
        <p:spPr bwMode="auto">
          <a:xfrm>
            <a:off x="6025357" y="2073140"/>
            <a:ext cx="2964668" cy="1620828"/>
          </a:xfrm>
          <a:prstGeom prst="rect">
            <a:avLst/>
          </a:prstGeom>
          <a:noFill/>
          <a:ln w="76200" cap="sq">
            <a:solidFill>
              <a:srgbClr val="F1C2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93F5FBBB-C317-CDB3-994B-CA313F794D51}"/>
              </a:ext>
            </a:extLst>
          </p:cNvPr>
          <p:cNvSpPr txBox="1"/>
          <p:nvPr/>
        </p:nvSpPr>
        <p:spPr>
          <a:xfrm>
            <a:off x="0" y="2858067"/>
            <a:ext cx="5412300" cy="2376000"/>
          </a:xfrm>
          <a:prstGeom prst="rect">
            <a:avLst/>
          </a:prstGeom>
          <a:solidFill>
            <a:srgbClr val="F1C200"/>
          </a:solidFill>
        </p:spPr>
        <p:txBody>
          <a:bodyPr wrap="square" lIns="91203" tIns="45600" rIns="91203" bIns="45600" rtlCol="0" anchor="ctr">
            <a:spAutoFit/>
          </a:bodyPr>
          <a:lstStyle/>
          <a:p>
            <a:pPr algn="ctr"/>
            <a:r>
              <a:rPr lang="en-GB" sz="2800" dirty="0">
                <a:solidFill>
                  <a:schemeClr val="tx1">
                    <a:lumMod val="75000"/>
                    <a:lumOff val="25000"/>
                  </a:schemeClr>
                </a:solidFill>
                <a:latin typeface="Montserrat" pitchFamily="2" charset="77"/>
              </a:rPr>
              <a:t>Persistent, unexplained, unusual for you… </a:t>
            </a:r>
            <a:br>
              <a:rPr lang="en-GB" sz="3200" b="1" dirty="0">
                <a:solidFill>
                  <a:schemeClr val="tx1">
                    <a:lumMod val="75000"/>
                    <a:lumOff val="25000"/>
                  </a:schemeClr>
                </a:solidFill>
                <a:latin typeface="Montserrat" pitchFamily="2" charset="77"/>
              </a:rPr>
            </a:br>
            <a:r>
              <a:rPr lang="en-GB" sz="1200" b="1" dirty="0">
                <a:solidFill>
                  <a:schemeClr val="tx1">
                    <a:lumMod val="75000"/>
                    <a:lumOff val="25000"/>
                  </a:schemeClr>
                </a:solidFill>
                <a:latin typeface="Montserrat" pitchFamily="2" charset="77"/>
              </a:rPr>
              <a:t> </a:t>
            </a:r>
            <a:br>
              <a:rPr lang="en-GB" sz="3200" b="1" dirty="0">
                <a:solidFill>
                  <a:schemeClr val="tx1">
                    <a:lumMod val="75000"/>
                    <a:lumOff val="25000"/>
                  </a:schemeClr>
                </a:solidFill>
                <a:latin typeface="Montserrat" pitchFamily="2" charset="77"/>
              </a:rPr>
            </a:br>
            <a:r>
              <a:rPr lang="en-GB" sz="3200" b="1" dirty="0">
                <a:solidFill>
                  <a:schemeClr val="tx1">
                    <a:lumMod val="75000"/>
                    <a:lumOff val="25000"/>
                  </a:schemeClr>
                </a:solidFill>
                <a:latin typeface="Montserrat" pitchFamily="2" charset="77"/>
              </a:rPr>
              <a:t>Contact your GP!</a:t>
            </a:r>
          </a:p>
        </p:txBody>
      </p:sp>
      <p:sp>
        <p:nvSpPr>
          <p:cNvPr id="11" name="TextBox 10">
            <a:extLst>
              <a:ext uri="{FF2B5EF4-FFF2-40B4-BE49-F238E27FC236}">
                <a16:creationId xmlns:a16="http://schemas.microsoft.com/office/drawing/2014/main" id="{E76291ED-E2F9-B946-DBAC-C87EDB96AE3C}"/>
              </a:ext>
            </a:extLst>
          </p:cNvPr>
          <p:cNvSpPr txBox="1"/>
          <p:nvPr/>
        </p:nvSpPr>
        <p:spPr>
          <a:xfrm>
            <a:off x="5938068" y="3853248"/>
            <a:ext cx="2681825" cy="830754"/>
          </a:xfrm>
          <a:prstGeom prst="rect">
            <a:avLst/>
          </a:prstGeom>
          <a:noFill/>
        </p:spPr>
        <p:txBody>
          <a:bodyPr wrap="square" lIns="91203" tIns="45600" rIns="91203" bIns="45600" rtlCol="0">
            <a:spAutoFit/>
          </a:bodyPr>
          <a:lstStyle/>
          <a:p>
            <a:r>
              <a:rPr lang="en-GB" sz="800" dirty="0">
                <a:latin typeface="Montserrat" pitchFamily="2" charset="77"/>
              </a:rPr>
              <a:t>Image credit: </a:t>
            </a:r>
            <a:r>
              <a:rPr lang="en-US" sz="800" dirty="0" err="1">
                <a:latin typeface="Montserrat" pitchFamily="2" charset="77"/>
              </a:rPr>
              <a:t>Freepik</a:t>
            </a:r>
            <a:br>
              <a:rPr lang="en-US" sz="800" dirty="0">
                <a:latin typeface="Montserrat" pitchFamily="2" charset="77"/>
              </a:rPr>
            </a:br>
            <a:r>
              <a:rPr lang="en-US" sz="800" dirty="0">
                <a:latin typeface="Montserrat" pitchFamily="2" charset="77"/>
              </a:rPr>
              <a:t>https://www.freepik.com/free-photo/medical-teleconsultation-sick-patient-home_23988224</a:t>
            </a:r>
            <a:br>
              <a:rPr lang="en-US" sz="800" dirty="0">
                <a:latin typeface="Montserrat" pitchFamily="2" charset="77"/>
              </a:rPr>
            </a:br>
            <a:r>
              <a:rPr lang="en-US" sz="800" dirty="0">
                <a:latin typeface="Montserrat" pitchFamily="2" charset="77"/>
              </a:rPr>
              <a:t>.htm#fromView=</a:t>
            </a:r>
            <a:r>
              <a:rPr lang="en-US" sz="800" dirty="0" err="1">
                <a:latin typeface="Montserrat" pitchFamily="2" charset="77"/>
              </a:rPr>
              <a:t>search&amp;page</a:t>
            </a:r>
            <a:r>
              <a:rPr lang="en-US" sz="800" dirty="0">
                <a:latin typeface="Montserrat" pitchFamily="2" charset="77"/>
              </a:rPr>
              <a:t>=1&amp;position=17&amp;uuid=a3cdd25c-ebc4-4044-81f4-9669a22391e6</a:t>
            </a:r>
            <a:br>
              <a:rPr lang="en-US" sz="800" dirty="0">
                <a:latin typeface="Montserrat" pitchFamily="2" charset="77"/>
              </a:rPr>
            </a:br>
            <a:r>
              <a:rPr lang="en-US" sz="800" dirty="0">
                <a:latin typeface="Montserrat" pitchFamily="2" charset="77"/>
              </a:rPr>
              <a:t>&amp;query=</a:t>
            </a:r>
            <a:r>
              <a:rPr lang="en-US" sz="800" dirty="0" err="1">
                <a:latin typeface="Montserrat" pitchFamily="2" charset="77"/>
              </a:rPr>
              <a:t>doctor+virtual</a:t>
            </a:r>
            <a:endParaRPr lang="en-US" sz="800" dirty="0">
              <a:latin typeface="Montserrat" pitchFamily="2" charset="77"/>
            </a:endParaRPr>
          </a:p>
        </p:txBody>
      </p:sp>
    </p:spTree>
    <p:extLst>
      <p:ext uri="{BB962C8B-B14F-4D97-AF65-F5344CB8AC3E}">
        <p14:creationId xmlns:p14="http://schemas.microsoft.com/office/powerpoint/2010/main" val="79906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2258C9-4F45-BEA7-0C9E-8223798B26FE}"/>
              </a:ext>
            </a:extLst>
          </p:cNvPr>
          <p:cNvSpPr>
            <a:spLocks noGrp="1"/>
          </p:cNvSpPr>
          <p:nvPr>
            <p:ph type="ctrTitle"/>
          </p:nvPr>
        </p:nvSpPr>
        <p:spPr>
          <a:xfrm>
            <a:off x="596497" y="306986"/>
            <a:ext cx="8032494" cy="1025252"/>
          </a:xfrm>
        </p:spPr>
        <p:txBody>
          <a:bodyPr/>
          <a:lstStyle/>
          <a:p>
            <a:r>
              <a:rPr lang="en-US" sz="4800" dirty="0">
                <a:solidFill>
                  <a:srgbClr val="9FCC3E"/>
                </a:solidFill>
              </a:rPr>
              <a:t>R</a:t>
            </a:r>
            <a:r>
              <a:rPr lang="en-US" dirty="0"/>
              <a:t>educe risk with a healthy </a:t>
            </a:r>
            <a:br>
              <a:rPr lang="en-US" dirty="0"/>
            </a:br>
            <a:r>
              <a:rPr lang="en-US" dirty="0"/>
              <a:t>active lifestyle</a:t>
            </a:r>
          </a:p>
        </p:txBody>
      </p:sp>
      <p:pic>
        <p:nvPicPr>
          <p:cNvPr id="4" name="Picture 3">
            <a:extLst>
              <a:ext uri="{FF2B5EF4-FFF2-40B4-BE49-F238E27FC236}">
                <a16:creationId xmlns:a16="http://schemas.microsoft.com/office/drawing/2014/main" id="{527F57A5-13CA-643E-54E7-AFE6E8DEF22A}"/>
              </a:ext>
            </a:extLst>
          </p:cNvPr>
          <p:cNvPicPr>
            <a:picLocks noChangeAspect="1"/>
          </p:cNvPicPr>
          <p:nvPr/>
        </p:nvPicPr>
        <p:blipFill>
          <a:blip r:embed="rId2"/>
          <a:srcRect t="969" b="969"/>
          <a:stretch/>
        </p:blipFill>
        <p:spPr>
          <a:xfrm>
            <a:off x="596497" y="1878731"/>
            <a:ext cx="8265344" cy="4645019"/>
          </a:xfrm>
          <a:prstGeom prst="rect">
            <a:avLst/>
          </a:prstGeom>
          <a:ln w="76200" cap="sq">
            <a:solidFill>
              <a:srgbClr val="9FCC3E"/>
            </a:solidFill>
            <a:miter lim="800000"/>
          </a:ln>
        </p:spPr>
      </p:pic>
    </p:spTree>
    <p:extLst>
      <p:ext uri="{BB962C8B-B14F-4D97-AF65-F5344CB8AC3E}">
        <p14:creationId xmlns:p14="http://schemas.microsoft.com/office/powerpoint/2010/main" val="3808774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2B2A1-80C2-823C-ED37-E84342CAF15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6C505D3-5927-2A1F-2B03-28DF95DB2CBA}"/>
              </a:ext>
            </a:extLst>
          </p:cNvPr>
          <p:cNvSpPr txBox="1">
            <a:spLocks/>
          </p:cNvSpPr>
          <p:nvPr/>
        </p:nvSpPr>
        <p:spPr>
          <a:xfrm>
            <a:off x="596497" y="1601681"/>
            <a:ext cx="7915382" cy="3121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800" dirty="0">
                <a:solidFill>
                  <a:srgbClr val="9FCC3E"/>
                </a:solidFill>
                <a:cs typeface="Calibri" panose="020F0502020204030204" pitchFamily="34" charset="0"/>
              </a:rPr>
              <a:t>Stop smoking</a:t>
            </a:r>
          </a:p>
        </p:txBody>
      </p:sp>
      <p:sp>
        <p:nvSpPr>
          <p:cNvPr id="5" name="Title 1">
            <a:extLst>
              <a:ext uri="{FF2B5EF4-FFF2-40B4-BE49-F238E27FC236}">
                <a16:creationId xmlns:a16="http://schemas.microsoft.com/office/drawing/2014/main" id="{4F593341-6570-603E-3AF5-6BFE73AA3B0D}"/>
              </a:ext>
            </a:extLst>
          </p:cNvPr>
          <p:cNvSpPr txBox="1">
            <a:spLocks/>
          </p:cNvSpPr>
          <p:nvPr/>
        </p:nvSpPr>
        <p:spPr>
          <a:xfrm>
            <a:off x="596497" y="2073141"/>
            <a:ext cx="7915382" cy="264458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dirty="0">
                <a:solidFill>
                  <a:schemeClr val="tx1">
                    <a:lumMod val="75000"/>
                    <a:lumOff val="25000"/>
                  </a:schemeClr>
                </a:solidFill>
                <a:cs typeface="Calibri" panose="020F0502020204030204" pitchFamily="34" charset="0"/>
              </a:rPr>
              <a:t>Smoking causes 15 types of cancer </a:t>
            </a:r>
            <a:r>
              <a:rPr lang="en-GB" sz="1600" b="0" dirty="0">
                <a:solidFill>
                  <a:schemeClr val="tx1">
                    <a:lumMod val="75000"/>
                    <a:lumOff val="25000"/>
                  </a:schemeClr>
                </a:solidFill>
                <a:cs typeface="Calibri" panose="020F0502020204030204" pitchFamily="34" charset="0"/>
              </a:rPr>
              <a:t>and is the biggest cause of cancer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in the world.</a:t>
            </a:r>
          </a:p>
          <a:p>
            <a:endParaRPr lang="en-GB" sz="1600" b="0" dirty="0">
              <a:solidFill>
                <a:schemeClr val="tx1">
                  <a:lumMod val="75000"/>
                  <a:lumOff val="25000"/>
                </a:schemeClr>
              </a:solidFill>
              <a:cs typeface="Calibri" panose="020F0502020204030204" pitchFamily="34" charset="0"/>
            </a:endParaRPr>
          </a:p>
          <a:p>
            <a:r>
              <a:rPr lang="en-GB" sz="1600" b="0" dirty="0">
                <a:solidFill>
                  <a:schemeClr val="tx1">
                    <a:lumMod val="75000"/>
                    <a:lumOff val="25000"/>
                  </a:schemeClr>
                </a:solidFill>
                <a:cs typeface="Calibri" panose="020F0502020204030204" pitchFamily="34" charset="0"/>
              </a:rPr>
              <a:t>It currently costs around </a:t>
            </a:r>
            <a:r>
              <a:rPr lang="en-GB" sz="1600" dirty="0">
                <a:solidFill>
                  <a:schemeClr val="tx1">
                    <a:lumMod val="75000"/>
                    <a:lumOff val="25000"/>
                  </a:schemeClr>
                </a:solidFill>
                <a:cs typeface="Calibri" panose="020F0502020204030204" pitchFamily="34" charset="0"/>
              </a:rPr>
              <a:t>£60,000 </a:t>
            </a:r>
            <a:r>
              <a:rPr lang="en-GB" sz="1600" b="0" dirty="0">
                <a:solidFill>
                  <a:schemeClr val="tx1">
                    <a:lumMod val="75000"/>
                    <a:lumOff val="25000"/>
                  </a:schemeClr>
                </a:solidFill>
                <a:cs typeface="Calibri" panose="020F0502020204030204" pitchFamily="34" charset="0"/>
              </a:rPr>
              <a:t>to smoke 20 cigarettes a day for 10 years.</a:t>
            </a:r>
          </a:p>
          <a:p>
            <a:endParaRPr lang="en-GB" sz="1600" b="0" dirty="0">
              <a:solidFill>
                <a:schemeClr val="tx1">
                  <a:lumMod val="75000"/>
                  <a:lumOff val="25000"/>
                </a:schemeClr>
              </a:solidFill>
              <a:cs typeface="Calibri" panose="020F0502020204030204" pitchFamily="34" charset="0"/>
            </a:endParaRPr>
          </a:p>
          <a:p>
            <a:r>
              <a:rPr lang="en-GB" sz="1600" dirty="0">
                <a:solidFill>
                  <a:schemeClr val="tx1">
                    <a:lumMod val="75000"/>
                    <a:lumOff val="25000"/>
                  </a:schemeClr>
                </a:solidFill>
                <a:cs typeface="Calibri" panose="020F0502020204030204" pitchFamily="34" charset="0"/>
              </a:rPr>
              <a:t>Help is available if you want to stop smoking.</a:t>
            </a:r>
            <a:endParaRPr lang="en-GB" sz="1600" b="0" dirty="0">
              <a:solidFill>
                <a:schemeClr val="tx1">
                  <a:lumMod val="75000"/>
                  <a:lumOff val="25000"/>
                </a:schemeClr>
              </a:solidFill>
              <a:cs typeface="Calibri" panose="020F0502020204030204" pitchFamily="34" charset="0"/>
            </a:endParaRPr>
          </a:p>
          <a:p>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Speak to your GP, pharmacist or health adviser or call the free Smokefree National Helpline on </a:t>
            </a:r>
            <a:r>
              <a:rPr lang="en-GB" sz="1600" dirty="0">
                <a:solidFill>
                  <a:srgbClr val="9FCC3E"/>
                </a:solidFill>
                <a:cs typeface="Calibri" panose="020F0502020204030204" pitchFamily="34" charset="0"/>
              </a:rPr>
              <a:t>0300 123 1044</a:t>
            </a:r>
          </a:p>
          <a:p>
            <a:endParaRPr lang="en-GB" sz="1600" b="0" dirty="0">
              <a:solidFill>
                <a:schemeClr val="tx1">
                  <a:lumMod val="75000"/>
                  <a:lumOff val="25000"/>
                </a:schemeClr>
              </a:solidFill>
              <a:cs typeface="Calibri" panose="020F0502020204030204" pitchFamily="34" charset="0"/>
            </a:endParaRPr>
          </a:p>
          <a:p>
            <a:endParaRPr lang="en-GB" sz="1600" dirty="0">
              <a:solidFill>
                <a:schemeClr val="tx1">
                  <a:lumMod val="75000"/>
                  <a:lumOff val="25000"/>
                </a:schemeClr>
              </a:solidFill>
              <a:cs typeface="Calibri" panose="020F0502020204030204" pitchFamily="34" charset="0"/>
            </a:endParaRPr>
          </a:p>
          <a:p>
            <a:endParaRPr lang="en-GB" sz="1600" dirty="0">
              <a:solidFill>
                <a:schemeClr val="tx1">
                  <a:lumMod val="75000"/>
                  <a:lumOff val="25000"/>
                </a:schemeClr>
              </a:solidFill>
              <a:cs typeface="Calibri" panose="020F0502020204030204" pitchFamily="34" charset="0"/>
            </a:endParaRPr>
          </a:p>
        </p:txBody>
      </p:sp>
      <p:sp>
        <p:nvSpPr>
          <p:cNvPr id="7" name="Title 2">
            <a:extLst>
              <a:ext uri="{FF2B5EF4-FFF2-40B4-BE49-F238E27FC236}">
                <a16:creationId xmlns:a16="http://schemas.microsoft.com/office/drawing/2014/main" id="{298A1984-E1DF-6EA4-4CA6-94B785271DFE}"/>
              </a:ext>
            </a:extLst>
          </p:cNvPr>
          <p:cNvSpPr>
            <a:spLocks noGrp="1"/>
          </p:cNvSpPr>
          <p:nvPr>
            <p:ph type="ctrTitle"/>
          </p:nvPr>
        </p:nvSpPr>
        <p:spPr>
          <a:xfrm>
            <a:off x="596497" y="306986"/>
            <a:ext cx="8032494" cy="1025252"/>
          </a:xfrm>
        </p:spPr>
        <p:txBody>
          <a:bodyPr/>
          <a:lstStyle/>
          <a:p>
            <a:r>
              <a:rPr lang="en-US" sz="4800" dirty="0">
                <a:solidFill>
                  <a:srgbClr val="9FCC3E"/>
                </a:solidFill>
              </a:rPr>
              <a:t>R</a:t>
            </a:r>
            <a:r>
              <a:rPr lang="en-US" dirty="0"/>
              <a:t>educe risk with a healthy </a:t>
            </a:r>
            <a:br>
              <a:rPr lang="en-US" dirty="0"/>
            </a:br>
            <a:r>
              <a:rPr lang="en-US" dirty="0"/>
              <a:t>active lifestyle</a:t>
            </a:r>
          </a:p>
        </p:txBody>
      </p:sp>
    </p:spTree>
    <p:extLst>
      <p:ext uri="{BB962C8B-B14F-4D97-AF65-F5344CB8AC3E}">
        <p14:creationId xmlns:p14="http://schemas.microsoft.com/office/powerpoint/2010/main" val="699652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04B54-0AED-5B4C-0425-371EEB791CF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D226B30-0F62-57C8-91A9-879849E1A384}"/>
              </a:ext>
            </a:extLst>
          </p:cNvPr>
          <p:cNvSpPr txBox="1">
            <a:spLocks/>
          </p:cNvSpPr>
          <p:nvPr/>
        </p:nvSpPr>
        <p:spPr>
          <a:xfrm>
            <a:off x="596497" y="1601681"/>
            <a:ext cx="7915382" cy="3121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800" dirty="0">
                <a:solidFill>
                  <a:srgbClr val="9FCC3E"/>
                </a:solidFill>
                <a:cs typeface="Calibri" panose="020F0502020204030204" pitchFamily="34" charset="0"/>
              </a:rPr>
              <a:t>Did you know that obesity is the second biggest risk factor associated with cancer after smoking?</a:t>
            </a:r>
          </a:p>
          <a:p>
            <a:endParaRPr lang="en-GB" sz="1800" dirty="0">
              <a:solidFill>
                <a:srgbClr val="9FCC3E"/>
              </a:solidFill>
              <a:cs typeface="Calibri" panose="020F0502020204030204" pitchFamily="34" charset="0"/>
            </a:endParaRPr>
          </a:p>
        </p:txBody>
      </p:sp>
      <p:sp>
        <p:nvSpPr>
          <p:cNvPr id="5" name="Title 1">
            <a:extLst>
              <a:ext uri="{FF2B5EF4-FFF2-40B4-BE49-F238E27FC236}">
                <a16:creationId xmlns:a16="http://schemas.microsoft.com/office/drawing/2014/main" id="{7C876B73-1F5D-4855-02DC-370D038F48FF}"/>
              </a:ext>
            </a:extLst>
          </p:cNvPr>
          <p:cNvSpPr txBox="1">
            <a:spLocks/>
          </p:cNvSpPr>
          <p:nvPr/>
        </p:nvSpPr>
        <p:spPr>
          <a:xfrm>
            <a:off x="596497" y="2353764"/>
            <a:ext cx="7915382" cy="102810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b="0" dirty="0">
                <a:solidFill>
                  <a:schemeClr val="tx1">
                    <a:lumMod val="75000"/>
                    <a:lumOff val="25000"/>
                  </a:schemeClr>
                </a:solidFill>
                <a:cs typeface="Calibri" panose="020F0502020204030204" pitchFamily="34" charset="0"/>
              </a:rPr>
              <a:t>Keeping a healthy weight </a:t>
            </a:r>
            <a:r>
              <a:rPr lang="en-GB" sz="1600" dirty="0">
                <a:solidFill>
                  <a:schemeClr val="tx1">
                    <a:lumMod val="75000"/>
                    <a:lumOff val="25000"/>
                  </a:schemeClr>
                </a:solidFill>
                <a:cs typeface="Calibri" panose="020F0502020204030204" pitchFamily="34" charset="0"/>
              </a:rPr>
              <a:t>reduces the risk of 13 different cancers</a:t>
            </a:r>
            <a:r>
              <a:rPr lang="en-GB" sz="1600" b="0" dirty="0">
                <a:solidFill>
                  <a:schemeClr val="tx1">
                    <a:lumMod val="75000"/>
                    <a:lumOff val="25000"/>
                  </a:schemeClr>
                </a:solidFill>
                <a:cs typeface="Calibri" panose="020F0502020204030204" pitchFamily="34" charset="0"/>
              </a:rPr>
              <a:t>.</a:t>
            </a:r>
          </a:p>
          <a:p>
            <a:endParaRPr lang="en-GB" sz="1600" b="0" dirty="0">
              <a:solidFill>
                <a:schemeClr val="tx1">
                  <a:lumMod val="75000"/>
                  <a:lumOff val="25000"/>
                </a:schemeClr>
              </a:solidFill>
              <a:cs typeface="Calibri" panose="020F0502020204030204" pitchFamily="34" charset="0"/>
            </a:endParaRPr>
          </a:p>
          <a:p>
            <a:r>
              <a:rPr lang="en-GB" sz="1600" b="0" dirty="0">
                <a:solidFill>
                  <a:schemeClr val="tx1">
                    <a:lumMod val="75000"/>
                    <a:lumOff val="25000"/>
                  </a:schemeClr>
                </a:solidFill>
                <a:cs typeface="Calibri" panose="020F0502020204030204" pitchFamily="34" charset="0"/>
              </a:rPr>
              <a:t>Body fat signals other cells, telling them what to do.  These signals can cause damage and cause cancer to develop.</a:t>
            </a:r>
          </a:p>
        </p:txBody>
      </p:sp>
      <p:sp>
        <p:nvSpPr>
          <p:cNvPr id="7" name="Title 2">
            <a:extLst>
              <a:ext uri="{FF2B5EF4-FFF2-40B4-BE49-F238E27FC236}">
                <a16:creationId xmlns:a16="http://schemas.microsoft.com/office/drawing/2014/main" id="{8D7AE515-191C-5262-0A31-30BAEEDFE0E9}"/>
              </a:ext>
            </a:extLst>
          </p:cNvPr>
          <p:cNvSpPr>
            <a:spLocks noGrp="1"/>
          </p:cNvSpPr>
          <p:nvPr>
            <p:ph type="ctrTitle"/>
          </p:nvPr>
        </p:nvSpPr>
        <p:spPr>
          <a:xfrm>
            <a:off x="596497" y="306986"/>
            <a:ext cx="8032494" cy="1025252"/>
          </a:xfrm>
        </p:spPr>
        <p:txBody>
          <a:bodyPr/>
          <a:lstStyle/>
          <a:p>
            <a:r>
              <a:rPr lang="en-US" sz="4800" dirty="0">
                <a:solidFill>
                  <a:srgbClr val="9FCC3E"/>
                </a:solidFill>
              </a:rPr>
              <a:t>R</a:t>
            </a:r>
            <a:r>
              <a:rPr lang="en-US" dirty="0"/>
              <a:t>educe risk with a healthy </a:t>
            </a:r>
            <a:br>
              <a:rPr lang="en-US" dirty="0"/>
            </a:br>
            <a:r>
              <a:rPr lang="en-US" dirty="0"/>
              <a:t>active lifestyle</a:t>
            </a:r>
          </a:p>
        </p:txBody>
      </p:sp>
      <p:sp>
        <p:nvSpPr>
          <p:cNvPr id="2" name="Rectangle 1">
            <a:extLst>
              <a:ext uri="{FF2B5EF4-FFF2-40B4-BE49-F238E27FC236}">
                <a16:creationId xmlns:a16="http://schemas.microsoft.com/office/drawing/2014/main" id="{A1B8CB24-C330-4372-59B8-4F711C0885FB}"/>
              </a:ext>
            </a:extLst>
          </p:cNvPr>
          <p:cNvSpPr/>
          <p:nvPr/>
        </p:nvSpPr>
        <p:spPr>
          <a:xfrm>
            <a:off x="477301" y="3619091"/>
            <a:ext cx="8527312" cy="834856"/>
          </a:xfrm>
          <a:prstGeom prst="rect">
            <a:avLst/>
          </a:prstGeom>
          <a:solidFill>
            <a:srgbClr val="9FC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FCC3E"/>
              </a:solidFill>
            </a:endParaRPr>
          </a:p>
        </p:txBody>
      </p:sp>
      <p:sp>
        <p:nvSpPr>
          <p:cNvPr id="3" name="Title 1">
            <a:extLst>
              <a:ext uri="{FF2B5EF4-FFF2-40B4-BE49-F238E27FC236}">
                <a16:creationId xmlns:a16="http://schemas.microsoft.com/office/drawing/2014/main" id="{DFC4EEA0-E988-FF7B-ED79-5215A7F771D0}"/>
              </a:ext>
            </a:extLst>
          </p:cNvPr>
          <p:cNvSpPr txBox="1">
            <a:spLocks/>
          </p:cNvSpPr>
          <p:nvPr/>
        </p:nvSpPr>
        <p:spPr>
          <a:xfrm>
            <a:off x="634205" y="3782787"/>
            <a:ext cx="8117230" cy="48861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dirty="0">
                <a:solidFill>
                  <a:schemeClr val="bg1"/>
                </a:solidFill>
                <a:cs typeface="Calibri" panose="020F0502020204030204" pitchFamily="34" charset="0"/>
              </a:rPr>
              <a:t>To get help with losing weight, contact your GP and local weight management services.</a:t>
            </a:r>
          </a:p>
        </p:txBody>
      </p:sp>
    </p:spTree>
    <p:extLst>
      <p:ext uri="{BB962C8B-B14F-4D97-AF65-F5344CB8AC3E}">
        <p14:creationId xmlns:p14="http://schemas.microsoft.com/office/powerpoint/2010/main" val="229486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3DCD3-1A65-5F08-F923-AADF92FC35D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99B8E3-C3BB-9424-F99F-C27E4F6F1E0F}"/>
              </a:ext>
            </a:extLst>
          </p:cNvPr>
          <p:cNvSpPr txBox="1">
            <a:spLocks/>
          </p:cNvSpPr>
          <p:nvPr/>
        </p:nvSpPr>
        <p:spPr>
          <a:xfrm>
            <a:off x="632121" y="1211903"/>
            <a:ext cx="7860904" cy="264458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b="0" dirty="0">
                <a:solidFill>
                  <a:schemeClr val="tx1">
                    <a:lumMod val="75000"/>
                    <a:lumOff val="25000"/>
                  </a:schemeClr>
                </a:solidFill>
                <a:cs typeface="Calibri" panose="020F0502020204030204" pitchFamily="34" charset="0"/>
              </a:rPr>
              <a:t>If you have anything that just doesn’t feel right, it is very important that you speak to your GP as soon as possible.</a:t>
            </a:r>
          </a:p>
          <a:p>
            <a:endParaRPr lang="en-GB" sz="1600" b="0" dirty="0">
              <a:solidFill>
                <a:schemeClr val="tx1">
                  <a:lumMod val="75000"/>
                  <a:lumOff val="25000"/>
                </a:schemeClr>
              </a:solidFill>
              <a:cs typeface="Calibri" panose="020F0502020204030204" pitchFamily="34" charset="0"/>
            </a:endParaRPr>
          </a:p>
          <a:p>
            <a:r>
              <a:rPr lang="en-GB" sz="1600" b="0" dirty="0">
                <a:solidFill>
                  <a:schemeClr val="tx1">
                    <a:lumMod val="75000"/>
                    <a:lumOff val="25000"/>
                  </a:schemeClr>
                </a:solidFill>
                <a:cs typeface="Calibri" panose="020F0502020204030204" pitchFamily="34" charset="0"/>
              </a:rPr>
              <a:t>When caught early, cancer is much easier to treat, with a better outcome.  </a:t>
            </a:r>
          </a:p>
          <a:p>
            <a:endParaRPr lang="en-GB" sz="1600" b="0" dirty="0">
              <a:solidFill>
                <a:schemeClr val="tx1">
                  <a:lumMod val="75000"/>
                  <a:lumOff val="25000"/>
                </a:schemeClr>
              </a:solidFill>
              <a:cs typeface="Calibri" panose="020F0502020204030204" pitchFamily="34" charset="0"/>
            </a:endParaRPr>
          </a:p>
          <a:p>
            <a:r>
              <a:rPr lang="en-GB" sz="1600" dirty="0">
                <a:solidFill>
                  <a:schemeClr val="tx1">
                    <a:lumMod val="75000"/>
                    <a:lumOff val="25000"/>
                  </a:schemeClr>
                </a:solidFill>
                <a:cs typeface="Calibri" panose="020F0502020204030204" pitchFamily="34" charset="0"/>
              </a:rPr>
              <a:t>Cancer won’t go away on its own</a:t>
            </a:r>
          </a:p>
          <a:p>
            <a:endParaRPr lang="en-GB" sz="1600" dirty="0">
              <a:solidFill>
                <a:schemeClr val="tx1">
                  <a:lumMod val="75000"/>
                  <a:lumOff val="25000"/>
                </a:schemeClr>
              </a:solidFill>
              <a:cs typeface="Calibri" panose="020F0502020204030204" pitchFamily="34" charset="0"/>
            </a:endParaRPr>
          </a:p>
          <a:p>
            <a:endParaRPr lang="en-GB" sz="1600" dirty="0">
              <a:solidFill>
                <a:schemeClr val="tx1">
                  <a:lumMod val="75000"/>
                  <a:lumOff val="25000"/>
                </a:schemeClr>
              </a:solidFill>
              <a:cs typeface="Calibri" panose="020F0502020204030204" pitchFamily="34" charset="0"/>
            </a:endParaRPr>
          </a:p>
        </p:txBody>
      </p:sp>
      <p:sp>
        <p:nvSpPr>
          <p:cNvPr id="6" name="Title 2">
            <a:extLst>
              <a:ext uri="{FF2B5EF4-FFF2-40B4-BE49-F238E27FC236}">
                <a16:creationId xmlns:a16="http://schemas.microsoft.com/office/drawing/2014/main" id="{7720AA51-E019-AABC-8751-16C0FCB5D250}"/>
              </a:ext>
            </a:extLst>
          </p:cNvPr>
          <p:cNvSpPr>
            <a:spLocks noGrp="1"/>
          </p:cNvSpPr>
          <p:nvPr>
            <p:ph type="ctrTitle"/>
          </p:nvPr>
        </p:nvSpPr>
        <p:spPr>
          <a:xfrm>
            <a:off x="596497" y="306986"/>
            <a:ext cx="8032494" cy="1025252"/>
          </a:xfrm>
        </p:spPr>
        <p:txBody>
          <a:bodyPr/>
          <a:lstStyle/>
          <a:p>
            <a:r>
              <a:rPr lang="en-US" sz="4800" spc="-90" dirty="0">
                <a:solidFill>
                  <a:srgbClr val="7C2DC9"/>
                </a:solidFill>
              </a:rPr>
              <a:t>T</a:t>
            </a:r>
            <a:r>
              <a:rPr lang="en-US" spc="-90" dirty="0"/>
              <a:t>ake action NOW against cancer</a:t>
            </a:r>
          </a:p>
        </p:txBody>
      </p:sp>
      <p:sp>
        <p:nvSpPr>
          <p:cNvPr id="2" name="Rectangle 1">
            <a:extLst>
              <a:ext uri="{FF2B5EF4-FFF2-40B4-BE49-F238E27FC236}">
                <a16:creationId xmlns:a16="http://schemas.microsoft.com/office/drawing/2014/main" id="{4E8C7956-E941-CC3F-4BDD-E3B37C0810C5}"/>
              </a:ext>
            </a:extLst>
          </p:cNvPr>
          <p:cNvSpPr/>
          <p:nvPr/>
        </p:nvSpPr>
        <p:spPr>
          <a:xfrm>
            <a:off x="20191" y="2902653"/>
            <a:ext cx="8350811" cy="834856"/>
          </a:xfrm>
          <a:prstGeom prst="rect">
            <a:avLst/>
          </a:prstGeom>
          <a:solidFill>
            <a:srgbClr val="7C2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FCC3E"/>
              </a:solidFill>
            </a:endParaRPr>
          </a:p>
        </p:txBody>
      </p:sp>
      <p:sp>
        <p:nvSpPr>
          <p:cNvPr id="3" name="Title 1">
            <a:extLst>
              <a:ext uri="{FF2B5EF4-FFF2-40B4-BE49-F238E27FC236}">
                <a16:creationId xmlns:a16="http://schemas.microsoft.com/office/drawing/2014/main" id="{6E29F6FB-D1C4-B337-7F64-125FEA9926C2}"/>
              </a:ext>
            </a:extLst>
          </p:cNvPr>
          <p:cNvSpPr txBox="1">
            <a:spLocks/>
          </p:cNvSpPr>
          <p:nvPr/>
        </p:nvSpPr>
        <p:spPr>
          <a:xfrm>
            <a:off x="650975" y="3169706"/>
            <a:ext cx="8117230" cy="30075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b="0" dirty="0">
                <a:solidFill>
                  <a:schemeClr val="bg1"/>
                </a:solidFill>
                <a:cs typeface="Calibri" panose="020F0502020204030204" pitchFamily="34" charset="0"/>
              </a:rPr>
              <a:t>So, </a:t>
            </a:r>
            <a:r>
              <a:rPr lang="en-GB" sz="1600" dirty="0">
                <a:solidFill>
                  <a:schemeClr val="bg1"/>
                </a:solidFill>
                <a:cs typeface="Calibri" panose="020F0502020204030204" pitchFamily="34" charset="0"/>
              </a:rPr>
              <a:t>Take Action Now. </a:t>
            </a:r>
          </a:p>
        </p:txBody>
      </p:sp>
    </p:spTree>
    <p:extLst>
      <p:ext uri="{BB962C8B-B14F-4D97-AF65-F5344CB8AC3E}">
        <p14:creationId xmlns:p14="http://schemas.microsoft.com/office/powerpoint/2010/main" val="401729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blue and green text&#10;&#10;AI-generated content may be incorrect.">
            <a:extLst>
              <a:ext uri="{FF2B5EF4-FFF2-40B4-BE49-F238E27FC236}">
                <a16:creationId xmlns:a16="http://schemas.microsoft.com/office/drawing/2014/main" id="{AFB330EE-90A5-5685-E6B9-5D4638C7A149}"/>
              </a:ext>
            </a:extLst>
          </p:cNvPr>
          <p:cNvPicPr>
            <a:picLocks noChangeAspect="1"/>
          </p:cNvPicPr>
          <p:nvPr/>
        </p:nvPicPr>
        <p:blipFill>
          <a:blip r:embed="rId2">
            <a:clrChange>
              <a:clrFrom>
                <a:srgbClr val="FFFFFF"/>
              </a:clrFrom>
              <a:clrTo>
                <a:srgbClr val="FFFFFF">
                  <a:alpha val="0"/>
                </a:srgbClr>
              </a:clrTo>
            </a:clrChange>
          </a:blip>
          <a:srcRect t="40122" b="40562"/>
          <a:stretch>
            <a:fillRect/>
          </a:stretch>
        </p:blipFill>
        <p:spPr>
          <a:xfrm>
            <a:off x="5491042" y="491251"/>
            <a:ext cx="3056461" cy="590418"/>
          </a:xfrm>
          <a:prstGeom prst="rect">
            <a:avLst/>
          </a:prstGeom>
        </p:spPr>
      </p:pic>
      <p:sp>
        <p:nvSpPr>
          <p:cNvPr id="12" name="Title 1">
            <a:extLst>
              <a:ext uri="{FF2B5EF4-FFF2-40B4-BE49-F238E27FC236}">
                <a16:creationId xmlns:a16="http://schemas.microsoft.com/office/drawing/2014/main" id="{3E249AE4-FDD5-B45F-C919-F32E4B305CAF}"/>
              </a:ext>
            </a:extLst>
          </p:cNvPr>
          <p:cNvSpPr>
            <a:spLocks noGrp="1"/>
          </p:cNvSpPr>
          <p:nvPr>
            <p:ph type="ctrTitle"/>
          </p:nvPr>
        </p:nvSpPr>
        <p:spPr>
          <a:xfrm>
            <a:off x="596497" y="433426"/>
            <a:ext cx="8032494" cy="1025252"/>
          </a:xfrm>
        </p:spPr>
        <p:txBody>
          <a:bodyPr/>
          <a:lstStyle/>
          <a:p>
            <a:r>
              <a:rPr lang="en-US" dirty="0">
                <a:solidFill>
                  <a:schemeClr val="tx1">
                    <a:lumMod val="75000"/>
                    <a:lumOff val="25000"/>
                  </a:schemeClr>
                </a:solidFill>
              </a:rPr>
              <a:t>What is the </a:t>
            </a:r>
            <a:br>
              <a:rPr lang="en-US" dirty="0">
                <a:solidFill>
                  <a:schemeClr val="tx1">
                    <a:lumMod val="75000"/>
                    <a:lumOff val="25000"/>
                  </a:schemeClr>
                </a:solidFill>
              </a:rPr>
            </a:br>
            <a:r>
              <a:rPr lang="en-US" dirty="0">
                <a:solidFill>
                  <a:schemeClr val="tx1">
                    <a:lumMod val="75000"/>
                    <a:lumOff val="25000"/>
                  </a:schemeClr>
                </a:solidFill>
              </a:rPr>
              <a:t>Cancer Alliance?</a:t>
            </a:r>
          </a:p>
        </p:txBody>
      </p:sp>
      <p:sp>
        <p:nvSpPr>
          <p:cNvPr id="13" name="Title 1">
            <a:extLst>
              <a:ext uri="{FF2B5EF4-FFF2-40B4-BE49-F238E27FC236}">
                <a16:creationId xmlns:a16="http://schemas.microsoft.com/office/drawing/2014/main" id="{8B966DA9-A5DD-1394-5A10-DF65A1F925DF}"/>
              </a:ext>
            </a:extLst>
          </p:cNvPr>
          <p:cNvSpPr txBox="1">
            <a:spLocks/>
          </p:cNvSpPr>
          <p:nvPr/>
        </p:nvSpPr>
        <p:spPr>
          <a:xfrm>
            <a:off x="596498" y="2783285"/>
            <a:ext cx="5447464" cy="211669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a:lnSpc>
                <a:spcPct val="100000"/>
              </a:lnSpc>
            </a:pPr>
            <a:r>
              <a:rPr lang="en-GB" sz="1600" b="0" dirty="0">
                <a:solidFill>
                  <a:schemeClr val="tx1">
                    <a:lumMod val="75000"/>
                    <a:lumOff val="25000"/>
                  </a:schemeClr>
                </a:solidFill>
                <a:cs typeface="Calibri" panose="020F0502020204030204" pitchFamily="34" charset="0"/>
              </a:rPr>
              <a:t>Bringing local partners together to transform outcomes for people affected by cancer.</a:t>
            </a:r>
            <a:br>
              <a:rPr lang="en-GB" sz="1600" b="0" dirty="0">
                <a:solidFill>
                  <a:schemeClr val="tx1">
                    <a:lumMod val="75000"/>
                    <a:lumOff val="25000"/>
                  </a:schemeClr>
                </a:solidFill>
                <a:cs typeface="Calibri" panose="020F0502020204030204" pitchFamily="34" charset="0"/>
              </a:rPr>
            </a:br>
            <a:endParaRPr lang="en-GB" sz="1600" b="0" dirty="0">
              <a:solidFill>
                <a:schemeClr val="tx1">
                  <a:lumMod val="75000"/>
                  <a:lumOff val="25000"/>
                </a:schemeClr>
              </a:solidFill>
              <a:cs typeface="Calibri" panose="020F0502020204030204" pitchFamily="34" charset="0"/>
            </a:endParaRPr>
          </a:p>
          <a:p>
            <a:pPr>
              <a:lnSpc>
                <a:spcPct val="100000"/>
              </a:lnSpc>
            </a:pPr>
            <a:r>
              <a:rPr lang="en-GB" sz="1600" b="0" dirty="0">
                <a:solidFill>
                  <a:schemeClr val="tx1">
                    <a:lumMod val="75000"/>
                    <a:lumOff val="25000"/>
                  </a:schemeClr>
                </a:solidFill>
                <a:cs typeface="Calibri" panose="020F0502020204030204" pitchFamily="34" charset="0"/>
              </a:rPr>
              <a:t>We believe that the best way to achieve our ambitions is to transform services so that cancer care, treatment and support is wrapped around each individual patient throughout their entire cancer journey.</a:t>
            </a:r>
          </a:p>
        </p:txBody>
      </p:sp>
      <p:pic>
        <p:nvPicPr>
          <p:cNvPr id="18" name="Picture 17" descr="A person standing next to another person&#10;&#10;Description automatically generated">
            <a:extLst>
              <a:ext uri="{FF2B5EF4-FFF2-40B4-BE49-F238E27FC236}">
                <a16:creationId xmlns:a16="http://schemas.microsoft.com/office/drawing/2014/main" id="{AA34839A-AFA6-D92B-21B4-5D42DD5E6E73}"/>
              </a:ext>
            </a:extLst>
          </p:cNvPr>
          <p:cNvPicPr>
            <a:picLocks noChangeAspect="1"/>
          </p:cNvPicPr>
          <p:nvPr/>
        </p:nvPicPr>
        <p:blipFill>
          <a:blip r:embed="rId3"/>
          <a:srcRect l="1230" t="1331" r="2265" b="22731"/>
          <a:stretch>
            <a:fillRect/>
          </a:stretch>
        </p:blipFill>
        <p:spPr>
          <a:xfrm>
            <a:off x="6557593" y="3743633"/>
            <a:ext cx="2352221" cy="2341157"/>
          </a:xfrm>
          <a:prstGeom prst="rect">
            <a:avLst/>
          </a:prstGeom>
          <a:ln w="76200" cap="sq">
            <a:solidFill>
              <a:srgbClr val="196A24"/>
            </a:solidFill>
            <a:miter lim="800000"/>
          </a:ln>
        </p:spPr>
      </p:pic>
      <p:sp>
        <p:nvSpPr>
          <p:cNvPr id="19" name="Rectangle 18">
            <a:extLst>
              <a:ext uri="{FF2B5EF4-FFF2-40B4-BE49-F238E27FC236}">
                <a16:creationId xmlns:a16="http://schemas.microsoft.com/office/drawing/2014/main" id="{D18EB6CE-F1BD-A30C-7B95-CEF0BB1462D5}"/>
              </a:ext>
            </a:extLst>
          </p:cNvPr>
          <p:cNvSpPr/>
          <p:nvPr/>
        </p:nvSpPr>
        <p:spPr>
          <a:xfrm>
            <a:off x="478465" y="1659842"/>
            <a:ext cx="8527312" cy="834856"/>
          </a:xfrm>
          <a:prstGeom prst="rect">
            <a:avLst/>
          </a:prstGeom>
          <a:solidFill>
            <a:srgbClr val="196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FCC3E"/>
              </a:solidFill>
            </a:endParaRPr>
          </a:p>
        </p:txBody>
      </p:sp>
      <p:sp>
        <p:nvSpPr>
          <p:cNvPr id="20" name="Title 1">
            <a:extLst>
              <a:ext uri="{FF2B5EF4-FFF2-40B4-BE49-F238E27FC236}">
                <a16:creationId xmlns:a16="http://schemas.microsoft.com/office/drawing/2014/main" id="{1C40E046-BCA2-64CC-0D13-05CF1DCD61F9}"/>
              </a:ext>
            </a:extLst>
          </p:cNvPr>
          <p:cNvSpPr txBox="1">
            <a:spLocks/>
          </p:cNvSpPr>
          <p:nvPr/>
        </p:nvSpPr>
        <p:spPr>
          <a:xfrm>
            <a:off x="596497" y="1810997"/>
            <a:ext cx="6504659" cy="51960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marL="500043" indent="-500043">
              <a:buFont typeface="Arial" panose="020B0604020202020204" pitchFamily="34" charset="0"/>
              <a:buChar char="•"/>
            </a:pPr>
            <a:r>
              <a:rPr lang="en-GB" sz="1600" b="0" dirty="0">
                <a:solidFill>
                  <a:schemeClr val="bg1"/>
                </a:solidFill>
                <a:cs typeface="Calibri" panose="020F0502020204030204" pitchFamily="34" charset="0"/>
              </a:rPr>
              <a:t>21 Cancer Alliances nationwide</a:t>
            </a:r>
          </a:p>
          <a:p>
            <a:pPr marL="500043" indent="-500043">
              <a:buFont typeface="Arial" panose="020B0604020202020204" pitchFamily="34" charset="0"/>
              <a:buChar char="•"/>
            </a:pPr>
            <a:r>
              <a:rPr lang="en-GB" sz="1600" b="0" dirty="0">
                <a:solidFill>
                  <a:schemeClr val="bg1"/>
                </a:solidFill>
                <a:cs typeface="Calibri" panose="020F0502020204030204" pitchFamily="34" charset="0"/>
              </a:rPr>
              <a:t>Funding from (and accountable to) NHS England</a:t>
            </a:r>
          </a:p>
        </p:txBody>
      </p:sp>
      <p:sp>
        <p:nvSpPr>
          <p:cNvPr id="3" name="Subtitle 2">
            <a:extLst>
              <a:ext uri="{FF2B5EF4-FFF2-40B4-BE49-F238E27FC236}">
                <a16:creationId xmlns:a16="http://schemas.microsoft.com/office/drawing/2014/main" id="{18390C97-8ABC-269B-21CD-503EDD9E82D3}"/>
              </a:ext>
            </a:extLst>
          </p:cNvPr>
          <p:cNvSpPr txBox="1">
            <a:spLocks/>
          </p:cNvSpPr>
          <p:nvPr/>
        </p:nvSpPr>
        <p:spPr>
          <a:xfrm>
            <a:off x="6370614" y="6254134"/>
            <a:ext cx="2726178" cy="646398"/>
          </a:xfrm>
          <a:prstGeom prst="rect">
            <a:avLst/>
          </a:prstGeom>
        </p:spPr>
        <p:txBody>
          <a:bodyPr lIns="91339" tIns="45668" rIns="91339" bIns="45668"/>
          <a:lstStyle>
            <a:lvl1pPr marL="0" indent="0" algn="l" defTabSz="456691" rtl="0" eaLnBrk="1" latinLnBrk="0" hangingPunct="1">
              <a:spcBef>
                <a:spcPct val="20000"/>
              </a:spcBef>
              <a:buFontTx/>
              <a:buNone/>
              <a:defRPr sz="3200" kern="1200">
                <a:solidFill>
                  <a:srgbClr val="32006E"/>
                </a:solidFill>
                <a:latin typeface="Frutiger 65 Bold"/>
                <a:ea typeface="+mn-ea"/>
                <a:cs typeface="+mn-cs"/>
              </a:defRPr>
            </a:lvl1pPr>
            <a:lvl2pPr marL="456691" indent="0" algn="ctr" defTabSz="456691"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3383" indent="0" algn="ctr" defTabSz="456691"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0074"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6766"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3456"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0150"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6840"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3532" indent="0" algn="ctr" defTabSz="456691"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800" dirty="0">
                <a:solidFill>
                  <a:schemeClr val="tx1">
                    <a:lumMod val="75000"/>
                    <a:lumOff val="25000"/>
                  </a:schemeClr>
                </a:solidFill>
                <a:latin typeface="Montserrat" pitchFamily="2" charset="77"/>
              </a:rPr>
              <a:t>From Left to Right: </a:t>
            </a:r>
          </a:p>
          <a:p>
            <a:r>
              <a:rPr lang="en-GB" sz="800" dirty="0">
                <a:solidFill>
                  <a:schemeClr val="tx1">
                    <a:lumMod val="75000"/>
                    <a:lumOff val="25000"/>
                  </a:schemeClr>
                </a:solidFill>
                <a:latin typeface="Montserrat" pitchFamily="2" charset="77"/>
              </a:rPr>
              <a:t>WY&amp;HCA managing director Jason Pawluk </a:t>
            </a:r>
            <a:br>
              <a:rPr lang="en-GB" sz="800" dirty="0">
                <a:solidFill>
                  <a:schemeClr val="tx1">
                    <a:lumMod val="75000"/>
                    <a:lumOff val="25000"/>
                  </a:schemeClr>
                </a:solidFill>
                <a:latin typeface="Montserrat" pitchFamily="2" charset="77"/>
              </a:rPr>
            </a:br>
            <a:r>
              <a:rPr lang="en-GB" sz="800" dirty="0">
                <a:solidFill>
                  <a:schemeClr val="tx1">
                    <a:lumMod val="75000"/>
                    <a:lumOff val="25000"/>
                  </a:schemeClr>
                </a:solidFill>
                <a:latin typeface="Montserrat" pitchFamily="2" charset="77"/>
              </a:rPr>
              <a:t>and YCC Chairman Dr Stewart Manning</a:t>
            </a:r>
          </a:p>
        </p:txBody>
      </p:sp>
    </p:spTree>
    <p:extLst>
      <p:ext uri="{BB962C8B-B14F-4D97-AF65-F5344CB8AC3E}">
        <p14:creationId xmlns:p14="http://schemas.microsoft.com/office/powerpoint/2010/main" val="3020322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AA30A-FDE9-DD2D-1F0A-59A77864935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C2F28FE-3968-D424-CBBE-C73065E16C9A}"/>
              </a:ext>
            </a:extLst>
          </p:cNvPr>
          <p:cNvSpPr txBox="1">
            <a:spLocks/>
          </p:cNvSpPr>
          <p:nvPr/>
        </p:nvSpPr>
        <p:spPr>
          <a:xfrm>
            <a:off x="632121" y="1211903"/>
            <a:ext cx="7915382" cy="264458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dirty="0">
                <a:solidFill>
                  <a:schemeClr val="tx1">
                    <a:lumMod val="75000"/>
                    <a:lumOff val="25000"/>
                  </a:schemeClr>
                </a:solidFill>
                <a:cs typeface="Calibri" panose="020F0502020204030204" pitchFamily="34" charset="0"/>
              </a:rPr>
              <a:t>Help us spread the word about cancer awareness and potentially save someone’s life</a:t>
            </a:r>
          </a:p>
          <a:p>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Relatives</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Friends</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Peers</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Colleagues</a:t>
            </a:r>
          </a:p>
          <a:p>
            <a:pPr marL="285750" indent="-285750">
              <a:buFont typeface="Arial" panose="020B0604020202020204" pitchFamily="34" charset="0"/>
              <a:buChar char="•"/>
            </a:pPr>
            <a:endParaRPr lang="en-GB" sz="1600" b="0" dirty="0">
              <a:solidFill>
                <a:schemeClr val="tx1">
                  <a:lumMod val="75000"/>
                  <a:lumOff val="25000"/>
                </a:schemeClr>
              </a:solidFill>
              <a:cs typeface="Calibri" panose="020F0502020204030204" pitchFamily="34" charset="0"/>
            </a:endParaRPr>
          </a:p>
          <a:p>
            <a:pPr marL="285750" indent="-285750">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Anyone in your community and beyond!</a:t>
            </a:r>
          </a:p>
          <a:p>
            <a:endParaRPr lang="en-GB" sz="1600" dirty="0">
              <a:solidFill>
                <a:schemeClr val="tx1">
                  <a:lumMod val="75000"/>
                  <a:lumOff val="25000"/>
                </a:schemeClr>
              </a:solidFill>
              <a:cs typeface="Calibri" panose="020F0502020204030204" pitchFamily="34" charset="0"/>
            </a:endParaRPr>
          </a:p>
          <a:p>
            <a:endParaRPr lang="en-GB" sz="1600" dirty="0">
              <a:solidFill>
                <a:schemeClr val="tx1">
                  <a:lumMod val="75000"/>
                  <a:lumOff val="25000"/>
                </a:schemeClr>
              </a:solidFill>
              <a:cs typeface="Calibri" panose="020F0502020204030204" pitchFamily="34" charset="0"/>
            </a:endParaRPr>
          </a:p>
          <a:p>
            <a:endParaRPr lang="en-GB" sz="1600" dirty="0">
              <a:solidFill>
                <a:schemeClr val="tx1">
                  <a:lumMod val="75000"/>
                  <a:lumOff val="25000"/>
                </a:schemeClr>
              </a:solidFill>
              <a:cs typeface="Calibri" panose="020F0502020204030204" pitchFamily="34" charset="0"/>
            </a:endParaRPr>
          </a:p>
        </p:txBody>
      </p:sp>
      <p:sp>
        <p:nvSpPr>
          <p:cNvPr id="6" name="Title 2">
            <a:extLst>
              <a:ext uri="{FF2B5EF4-FFF2-40B4-BE49-F238E27FC236}">
                <a16:creationId xmlns:a16="http://schemas.microsoft.com/office/drawing/2014/main" id="{3623135F-9C45-8B6A-B595-39D1DE1EE20D}"/>
              </a:ext>
            </a:extLst>
          </p:cNvPr>
          <p:cNvSpPr>
            <a:spLocks noGrp="1"/>
          </p:cNvSpPr>
          <p:nvPr>
            <p:ph type="ctrTitle"/>
          </p:nvPr>
        </p:nvSpPr>
        <p:spPr>
          <a:xfrm>
            <a:off x="596497" y="306986"/>
            <a:ext cx="8032494" cy="1025252"/>
          </a:xfrm>
        </p:spPr>
        <p:txBody>
          <a:bodyPr/>
          <a:lstStyle/>
          <a:p>
            <a:r>
              <a:rPr lang="en-US" sz="4800" spc="-90" dirty="0">
                <a:solidFill>
                  <a:srgbClr val="7C2DC9"/>
                </a:solidFill>
              </a:rPr>
              <a:t>T</a:t>
            </a:r>
            <a:r>
              <a:rPr lang="en-US" spc="-90" dirty="0"/>
              <a:t>ake action NOW against cancer</a:t>
            </a:r>
          </a:p>
        </p:txBody>
      </p:sp>
    </p:spTree>
    <p:extLst>
      <p:ext uri="{BB962C8B-B14F-4D97-AF65-F5344CB8AC3E}">
        <p14:creationId xmlns:p14="http://schemas.microsoft.com/office/powerpoint/2010/main" val="1403582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0671A-7974-5084-B0B4-F58F641FA957}"/>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10A0BD4E-6E8C-372D-2FA2-D4CB4B6FCDAF}"/>
              </a:ext>
            </a:extLst>
          </p:cNvPr>
          <p:cNvSpPr txBox="1">
            <a:spLocks/>
          </p:cNvSpPr>
          <p:nvPr/>
        </p:nvSpPr>
        <p:spPr>
          <a:xfrm>
            <a:off x="426732" y="1157591"/>
            <a:ext cx="8439392" cy="1025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tx1">
                    <a:lumMod val="75000"/>
                    <a:lumOff val="25000"/>
                  </a:schemeClr>
                </a:solidFill>
                <a:latin typeface="Montserrat" pitchFamily="2" charset="77"/>
                <a:ea typeface="Helvetica Neue" panose="02000503000000020004" pitchFamily="2" charset="0"/>
                <a:cs typeface="Raanana" pitchFamily="2" charset="-79"/>
              </a:rPr>
              <a:t>Why not become a Cancer Champion</a:t>
            </a:r>
            <a:br>
              <a:rPr lang="en-US" sz="4800" b="1" dirty="0">
                <a:solidFill>
                  <a:schemeClr val="tx1">
                    <a:lumMod val="75000"/>
                    <a:lumOff val="25000"/>
                  </a:schemeClr>
                </a:solidFill>
                <a:latin typeface="Montserrat" pitchFamily="2" charset="77"/>
                <a:ea typeface="Helvetica Neue" panose="02000503000000020004" pitchFamily="2" charset="0"/>
                <a:cs typeface="Raanana" pitchFamily="2" charset="-79"/>
              </a:rPr>
            </a:br>
            <a:r>
              <a:rPr lang="en-US" sz="400" b="1" dirty="0">
                <a:solidFill>
                  <a:schemeClr val="tx1">
                    <a:lumMod val="75000"/>
                    <a:lumOff val="25000"/>
                  </a:schemeClr>
                </a:solidFill>
                <a:latin typeface="Montserrat" pitchFamily="2" charset="77"/>
                <a:ea typeface="Helvetica Neue" panose="02000503000000020004" pitchFamily="2" charset="0"/>
                <a:cs typeface="Raanana" pitchFamily="2" charset="-79"/>
              </a:rPr>
              <a:t>  </a:t>
            </a:r>
            <a:br>
              <a:rPr lang="en-US" sz="4800" b="1" dirty="0">
                <a:solidFill>
                  <a:schemeClr val="tx1">
                    <a:lumMod val="75000"/>
                    <a:lumOff val="25000"/>
                  </a:schemeClr>
                </a:solidFill>
                <a:latin typeface="Montserrat" pitchFamily="2" charset="77"/>
                <a:ea typeface="Helvetica Neue" panose="02000503000000020004" pitchFamily="2" charset="0"/>
                <a:cs typeface="Raanana" pitchFamily="2" charset="-79"/>
              </a:rPr>
            </a:br>
            <a:r>
              <a:rPr lang="en-US" sz="2400" b="1" dirty="0">
                <a:solidFill>
                  <a:schemeClr val="tx1">
                    <a:lumMod val="75000"/>
                    <a:lumOff val="25000"/>
                  </a:schemeClr>
                </a:solidFill>
                <a:latin typeface="Montserrat" pitchFamily="2" charset="77"/>
                <a:ea typeface="Helvetica Neue" panose="02000503000000020004" pitchFamily="2" charset="0"/>
                <a:cs typeface="Raanana" pitchFamily="2" charset="-79"/>
              </a:rPr>
              <a:t>and help us make cancer an everyday conversation</a:t>
            </a:r>
            <a:endParaRPr lang="en-US" sz="4800" b="1" dirty="0">
              <a:solidFill>
                <a:schemeClr val="tx1">
                  <a:lumMod val="75000"/>
                  <a:lumOff val="25000"/>
                </a:schemeClr>
              </a:solidFill>
              <a:latin typeface="Montserrat" pitchFamily="2" charset="77"/>
              <a:ea typeface="Helvetica Neue" panose="02000503000000020004" pitchFamily="2" charset="0"/>
              <a:cs typeface="Raanana" pitchFamily="2" charset="-79"/>
            </a:endParaRPr>
          </a:p>
        </p:txBody>
      </p:sp>
      <p:sp>
        <p:nvSpPr>
          <p:cNvPr id="9" name="Rectangle 8">
            <a:extLst>
              <a:ext uri="{FF2B5EF4-FFF2-40B4-BE49-F238E27FC236}">
                <a16:creationId xmlns:a16="http://schemas.microsoft.com/office/drawing/2014/main" id="{C2A2A8EC-B72F-4C2D-65F9-54D9A935BEC8}"/>
              </a:ext>
            </a:extLst>
          </p:cNvPr>
          <p:cNvSpPr/>
          <p:nvPr/>
        </p:nvSpPr>
        <p:spPr>
          <a:xfrm>
            <a:off x="0" y="3276777"/>
            <a:ext cx="8527312" cy="834856"/>
          </a:xfrm>
          <a:prstGeom prst="rect">
            <a:avLst/>
          </a:prstGeom>
          <a:solidFill>
            <a:srgbClr val="196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FCC3E"/>
              </a:solidFill>
            </a:endParaRPr>
          </a:p>
        </p:txBody>
      </p:sp>
      <p:sp>
        <p:nvSpPr>
          <p:cNvPr id="10" name="Title 1">
            <a:extLst>
              <a:ext uri="{FF2B5EF4-FFF2-40B4-BE49-F238E27FC236}">
                <a16:creationId xmlns:a16="http://schemas.microsoft.com/office/drawing/2014/main" id="{02B7A645-1442-D8C9-90D2-9C6C7E4019C2}"/>
              </a:ext>
            </a:extLst>
          </p:cNvPr>
          <p:cNvSpPr txBox="1">
            <a:spLocks/>
          </p:cNvSpPr>
          <p:nvPr/>
        </p:nvSpPr>
        <p:spPr>
          <a:xfrm>
            <a:off x="456844" y="3427932"/>
            <a:ext cx="6504659" cy="51960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GB" sz="1600" b="0" dirty="0">
                <a:solidFill>
                  <a:schemeClr val="bg1"/>
                </a:solidFill>
              </a:rPr>
              <a:t>Contact Jess Hart for more information</a:t>
            </a:r>
          </a:p>
          <a:p>
            <a:r>
              <a:rPr lang="en-GB" sz="1600" dirty="0">
                <a:solidFill>
                  <a:schemeClr val="bg1"/>
                </a:solidFill>
                <a:hlinkClick r:id="rId4">
                  <a:extLst>
                    <a:ext uri="{A12FA001-AC4F-418D-AE19-62706E023703}">
                      <ahyp:hlinkClr xmlns:ahyp="http://schemas.microsoft.com/office/drawing/2018/hyperlinkcolor" val="tx"/>
                    </a:ext>
                  </a:extLst>
                </a:hlinkClick>
              </a:rPr>
              <a:t>jess@yorkshirecancercommunity.co.uk</a:t>
            </a:r>
            <a:endParaRPr lang="en-GB" sz="1600" dirty="0">
              <a:solidFill>
                <a:schemeClr val="bg1"/>
              </a:solidFill>
            </a:endParaRPr>
          </a:p>
        </p:txBody>
      </p:sp>
      <p:pic>
        <p:nvPicPr>
          <p:cNvPr id="4" name="Picture 3" descr="A group of people standing in front of a tent&#10;&#10;AI-generated content may be incorrect.">
            <a:extLst>
              <a:ext uri="{FF2B5EF4-FFF2-40B4-BE49-F238E27FC236}">
                <a16:creationId xmlns:a16="http://schemas.microsoft.com/office/drawing/2014/main" id="{E8976E3A-A617-DE08-C5B5-F59711D1FB6C}"/>
              </a:ext>
            </a:extLst>
          </p:cNvPr>
          <p:cNvPicPr>
            <a:picLocks noChangeAspect="1"/>
          </p:cNvPicPr>
          <p:nvPr/>
        </p:nvPicPr>
        <p:blipFill>
          <a:blip r:embed="rId5"/>
          <a:srcRect l="7818" t="7001" r="3528" b="22184"/>
          <a:stretch>
            <a:fillRect/>
          </a:stretch>
        </p:blipFill>
        <p:spPr>
          <a:xfrm>
            <a:off x="6092041" y="4370918"/>
            <a:ext cx="3158836" cy="2016519"/>
          </a:xfrm>
          <a:prstGeom prst="rect">
            <a:avLst/>
          </a:prstGeom>
          <a:ln w="76200" cap="sq">
            <a:solidFill>
              <a:srgbClr val="196A24"/>
            </a:solidFill>
            <a:miter lim="800000"/>
          </a:ln>
        </p:spPr>
      </p:pic>
      <p:sp>
        <p:nvSpPr>
          <p:cNvPr id="5" name="TextBox 4">
            <a:extLst>
              <a:ext uri="{FF2B5EF4-FFF2-40B4-BE49-F238E27FC236}">
                <a16:creationId xmlns:a16="http://schemas.microsoft.com/office/drawing/2014/main" id="{C3A688A8-62B4-F2CC-34AE-ED4BA2B9F6ED}"/>
              </a:ext>
            </a:extLst>
          </p:cNvPr>
          <p:cNvSpPr txBox="1"/>
          <p:nvPr/>
        </p:nvSpPr>
        <p:spPr>
          <a:xfrm>
            <a:off x="1793175" y="6550996"/>
            <a:ext cx="7255823" cy="215201"/>
          </a:xfrm>
          <a:prstGeom prst="rect">
            <a:avLst/>
          </a:prstGeom>
          <a:noFill/>
        </p:spPr>
        <p:txBody>
          <a:bodyPr wrap="square" lIns="91203" tIns="45600" rIns="91203" bIns="45600" rtlCol="0">
            <a:spAutoFit/>
          </a:bodyPr>
          <a:lstStyle/>
          <a:p>
            <a:pPr algn="r"/>
            <a:r>
              <a:rPr lang="en-US" sz="800" dirty="0">
                <a:latin typeface="Montserrat" pitchFamily="2" charset="77"/>
              </a:rPr>
              <a:t>From Left to Right: </a:t>
            </a:r>
            <a:r>
              <a:rPr lang="en-GB" sz="800" dirty="0">
                <a:solidFill>
                  <a:schemeClr val="tx1">
                    <a:lumMod val="75000"/>
                    <a:lumOff val="25000"/>
                  </a:schemeClr>
                </a:solidFill>
                <a:latin typeface="Montserrat" pitchFamily="2" charset="77"/>
              </a:rPr>
              <a:t>YCC Chairman Dr Stewart Manning, Deputy Lieutenant Yvonne Stocks, Former Lord Mayor Cllr Abigail Marshall </a:t>
            </a:r>
            <a:r>
              <a:rPr lang="en-GB" sz="800" dirty="0" err="1">
                <a:solidFill>
                  <a:schemeClr val="tx1">
                    <a:lumMod val="75000"/>
                    <a:lumOff val="25000"/>
                  </a:schemeClr>
                </a:solidFill>
                <a:latin typeface="Montserrat" pitchFamily="2" charset="77"/>
              </a:rPr>
              <a:t>Katung</a:t>
            </a:r>
            <a:r>
              <a:rPr lang="en-GB" sz="800" dirty="0">
                <a:solidFill>
                  <a:schemeClr val="tx1">
                    <a:lumMod val="75000"/>
                    <a:lumOff val="25000"/>
                  </a:schemeClr>
                </a:solidFill>
                <a:latin typeface="Montserrat" pitchFamily="2" charset="77"/>
              </a:rPr>
              <a:t> </a:t>
            </a:r>
            <a:r>
              <a:rPr lang="en-US" sz="800" dirty="0">
                <a:latin typeface="Montserrat" pitchFamily="2" charset="77"/>
              </a:rPr>
              <a:t> </a:t>
            </a:r>
          </a:p>
        </p:txBody>
      </p:sp>
    </p:spTree>
    <p:extLst>
      <p:ext uri="{BB962C8B-B14F-4D97-AF65-F5344CB8AC3E}">
        <p14:creationId xmlns:p14="http://schemas.microsoft.com/office/powerpoint/2010/main" val="423108209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8E44B-903E-C9DC-A961-933A880A59FA}"/>
              </a:ext>
            </a:extLst>
          </p:cNvPr>
          <p:cNvSpPr>
            <a:spLocks noGrp="1"/>
          </p:cNvSpPr>
          <p:nvPr>
            <p:ph type="ctrTitle"/>
          </p:nvPr>
        </p:nvSpPr>
        <p:spPr>
          <a:xfrm>
            <a:off x="596497" y="433426"/>
            <a:ext cx="8032494" cy="536730"/>
          </a:xfrm>
        </p:spPr>
        <p:txBody>
          <a:bodyPr/>
          <a:lstStyle/>
          <a:p>
            <a:r>
              <a:rPr lang="en-US" dirty="0"/>
              <a:t>West Yorkshire &amp; Harrogate</a:t>
            </a:r>
          </a:p>
        </p:txBody>
      </p:sp>
      <p:sp>
        <p:nvSpPr>
          <p:cNvPr id="4" name="Title 1">
            <a:extLst>
              <a:ext uri="{FF2B5EF4-FFF2-40B4-BE49-F238E27FC236}">
                <a16:creationId xmlns:a16="http://schemas.microsoft.com/office/drawing/2014/main" id="{AF45DB07-D210-C0F0-7B3E-4E082B848FC8}"/>
              </a:ext>
            </a:extLst>
          </p:cNvPr>
          <p:cNvSpPr txBox="1">
            <a:spLocks/>
          </p:cNvSpPr>
          <p:nvPr/>
        </p:nvSpPr>
        <p:spPr>
          <a:xfrm>
            <a:off x="632122" y="1578919"/>
            <a:ext cx="6359693" cy="118658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a:lnSpc>
                <a:spcPct val="100000"/>
              </a:lnSpc>
            </a:pPr>
            <a:r>
              <a:rPr lang="en-GB" sz="1600" dirty="0">
                <a:solidFill>
                  <a:schemeClr val="tx1">
                    <a:lumMod val="75000"/>
                    <a:lumOff val="25000"/>
                  </a:schemeClr>
                </a:solidFill>
                <a:cs typeface="Calibri" panose="020F0502020204030204" pitchFamily="34" charset="0"/>
              </a:rPr>
              <a:t>Every week in West Yorkshire </a:t>
            </a:r>
          </a:p>
          <a:p>
            <a:pPr marL="500043" indent="-500043">
              <a:lnSpc>
                <a:spcPct val="100000"/>
              </a:lnSpc>
              <a:buFont typeface="Arial" panose="020B0604020202020204" pitchFamily="34" charset="0"/>
              <a:buChar char="•"/>
            </a:pPr>
            <a:endParaRPr lang="en-GB" sz="1600" dirty="0">
              <a:solidFill>
                <a:schemeClr val="tx1">
                  <a:lumMod val="75000"/>
                  <a:lumOff val="25000"/>
                </a:schemeClr>
              </a:solidFill>
              <a:cs typeface="Calibri" panose="020F0502020204030204" pitchFamily="34" charset="0"/>
            </a:endParaRP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225 people are diagnosed with cancer</a:t>
            </a: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108 people will lose their lives because of cancer</a:t>
            </a:r>
          </a:p>
        </p:txBody>
      </p:sp>
      <p:sp>
        <p:nvSpPr>
          <p:cNvPr id="5" name="Title 1">
            <a:extLst>
              <a:ext uri="{FF2B5EF4-FFF2-40B4-BE49-F238E27FC236}">
                <a16:creationId xmlns:a16="http://schemas.microsoft.com/office/drawing/2014/main" id="{18D4CDA0-E511-119E-24BA-91564626B651}"/>
              </a:ext>
            </a:extLst>
          </p:cNvPr>
          <p:cNvSpPr txBox="1">
            <a:spLocks/>
          </p:cNvSpPr>
          <p:nvPr/>
        </p:nvSpPr>
        <p:spPr>
          <a:xfrm>
            <a:off x="632122" y="1002070"/>
            <a:ext cx="4443778" cy="3682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US" sz="1800" dirty="0">
                <a:solidFill>
                  <a:srgbClr val="196A24"/>
                </a:solidFill>
              </a:rPr>
              <a:t>Cancer facts</a:t>
            </a:r>
          </a:p>
        </p:txBody>
      </p:sp>
      <p:sp>
        <p:nvSpPr>
          <p:cNvPr id="6" name="Title 1">
            <a:extLst>
              <a:ext uri="{FF2B5EF4-FFF2-40B4-BE49-F238E27FC236}">
                <a16:creationId xmlns:a16="http://schemas.microsoft.com/office/drawing/2014/main" id="{E412DF52-C9EB-7A54-4A57-F8761CF2308F}"/>
              </a:ext>
            </a:extLst>
          </p:cNvPr>
          <p:cNvSpPr txBox="1">
            <a:spLocks/>
          </p:cNvSpPr>
          <p:nvPr/>
        </p:nvSpPr>
        <p:spPr>
          <a:xfrm>
            <a:off x="632122" y="2759950"/>
            <a:ext cx="7799497" cy="251357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a:lnSpc>
                <a:spcPct val="100000"/>
              </a:lnSpc>
            </a:pPr>
            <a:r>
              <a:rPr lang="en-GB" sz="1600" dirty="0">
                <a:solidFill>
                  <a:schemeClr val="tx1">
                    <a:lumMod val="75000"/>
                    <a:lumOff val="25000"/>
                  </a:schemeClr>
                </a:solidFill>
                <a:cs typeface="Calibri" panose="020F0502020204030204" pitchFamily="34" charset="0"/>
              </a:rPr>
              <a:t>Yorkshire is one of the regions hardest hit by cancer</a:t>
            </a:r>
          </a:p>
          <a:p>
            <a:pPr>
              <a:lnSpc>
                <a:spcPct val="100000"/>
              </a:lnSpc>
            </a:pPr>
            <a:endParaRPr lang="en-GB" sz="1600" dirty="0">
              <a:solidFill>
                <a:schemeClr val="tx1">
                  <a:lumMod val="75000"/>
                  <a:lumOff val="25000"/>
                </a:schemeClr>
              </a:solidFill>
              <a:cs typeface="Calibri" panose="020F0502020204030204" pitchFamily="34" charset="0"/>
            </a:endParaRP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Every 17 minutes, someone in Yorkshire is told they have cancer</a:t>
            </a: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Over 31,000 people in Yorkshire are diagnosed with cancer each year, this is more than in many other parts of England</a:t>
            </a: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In Yorkshire, 1 in 2 cancers are diagnosed at a late stage, when it’s often harder to treat </a:t>
            </a:r>
          </a:p>
          <a:p>
            <a:pPr>
              <a:lnSpc>
                <a:spcPct val="100000"/>
              </a:lnSpc>
            </a:pPr>
            <a:br>
              <a:rPr lang="en-GB" sz="1200" dirty="0">
                <a:solidFill>
                  <a:schemeClr val="tx1">
                    <a:lumMod val="75000"/>
                    <a:lumOff val="25000"/>
                  </a:schemeClr>
                </a:solidFill>
                <a:cs typeface="Calibri" panose="020F0502020204030204" pitchFamily="34" charset="0"/>
              </a:rPr>
            </a:br>
            <a:r>
              <a:rPr lang="en-GB" sz="1200" dirty="0">
                <a:solidFill>
                  <a:schemeClr val="tx1">
                    <a:lumMod val="75000"/>
                    <a:lumOff val="25000"/>
                  </a:schemeClr>
                </a:solidFill>
                <a:cs typeface="Calibri" panose="020F0502020204030204" pitchFamily="34" charset="0"/>
              </a:rPr>
              <a:t>Link to YCR website </a:t>
            </a:r>
            <a:r>
              <a:rPr lang="en-GB" sz="1200" u="sng" dirty="0">
                <a:solidFill>
                  <a:srgbClr val="196A24"/>
                </a:solidFill>
                <a:cs typeface="Calibri" panose="020F0502020204030204" pitchFamily="34" charset="0"/>
                <a:hlinkClick r:id="rId2"/>
              </a:rPr>
              <a:t>here</a:t>
            </a:r>
            <a:endParaRPr lang="en-GB" sz="1200" u="sng" dirty="0">
              <a:solidFill>
                <a:srgbClr val="196A24"/>
              </a:solidFill>
              <a:cs typeface="Calibri" panose="020F0502020204030204" pitchFamily="34" charset="0"/>
            </a:endParaRPr>
          </a:p>
        </p:txBody>
      </p:sp>
    </p:spTree>
    <p:extLst>
      <p:ext uri="{BB962C8B-B14F-4D97-AF65-F5344CB8AC3E}">
        <p14:creationId xmlns:p14="http://schemas.microsoft.com/office/powerpoint/2010/main" val="3828046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015E2-9403-18D7-2C1A-24D59A822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C67DD-3DCB-DDCE-18AC-AA160FDDCE12}"/>
              </a:ext>
            </a:extLst>
          </p:cNvPr>
          <p:cNvSpPr>
            <a:spLocks noGrp="1"/>
          </p:cNvSpPr>
          <p:nvPr>
            <p:ph type="ctrTitle"/>
          </p:nvPr>
        </p:nvSpPr>
        <p:spPr>
          <a:xfrm>
            <a:off x="596497" y="433426"/>
            <a:ext cx="8032494" cy="536730"/>
          </a:xfrm>
        </p:spPr>
        <p:txBody>
          <a:bodyPr/>
          <a:lstStyle/>
          <a:p>
            <a:r>
              <a:rPr lang="en-US" dirty="0"/>
              <a:t>West Yorkshire &amp; Harrogate</a:t>
            </a:r>
          </a:p>
        </p:txBody>
      </p:sp>
      <p:sp>
        <p:nvSpPr>
          <p:cNvPr id="4" name="Title 1">
            <a:extLst>
              <a:ext uri="{FF2B5EF4-FFF2-40B4-BE49-F238E27FC236}">
                <a16:creationId xmlns:a16="http://schemas.microsoft.com/office/drawing/2014/main" id="{C821B190-7F1E-8E53-5125-98B64447F6C4}"/>
              </a:ext>
            </a:extLst>
          </p:cNvPr>
          <p:cNvSpPr txBox="1">
            <a:spLocks/>
          </p:cNvSpPr>
          <p:nvPr/>
        </p:nvSpPr>
        <p:spPr>
          <a:xfrm>
            <a:off x="632122" y="1578919"/>
            <a:ext cx="7697839" cy="220799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marL="0" marR="0" lvl="0" indent="0" algn="l" defTabSz="45600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rPr>
              <a:t>Five </a:t>
            </a:r>
            <a:r>
              <a:rPr lang="en-GB" sz="1600" dirty="0">
                <a:solidFill>
                  <a:schemeClr val="tx1">
                    <a:lumMod val="75000"/>
                    <a:lumOff val="25000"/>
                  </a:schemeClr>
                </a:solidFill>
                <a:ea typeface="+mn-ea"/>
                <a:cs typeface="Calibri" panose="020F0502020204030204" pitchFamily="34" charset="0"/>
              </a:rPr>
              <a:t>factor</a:t>
            </a:r>
            <a:r>
              <a:rPr kumimoji="0" lang="en-GB" sz="1600" b="1"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rPr>
              <a:t>s that impact cancer in Yorkshire</a:t>
            </a:r>
          </a:p>
          <a:p>
            <a:pPr marL="0" marR="0" lvl="0" indent="0" algn="l" defTabSz="45600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endParaRPr>
          </a:p>
          <a:p>
            <a:pPr marL="500043" marR="0" lvl="0" indent="-500043" algn="l" defTabSz="4560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rPr>
              <a:t>Yorkshire’s large and diverse geography</a:t>
            </a:r>
          </a:p>
          <a:p>
            <a:pPr marL="500043" marR="0" lvl="0" indent="-500043" algn="l" defTabSz="4560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rPr>
              <a:t>Late-stage cancer diagnosis</a:t>
            </a:r>
          </a:p>
          <a:p>
            <a:pPr marL="500043" marR="0" lvl="0" indent="-500043" algn="l" defTabSz="4560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rPr>
              <a:t>Low uptake of screening programmes</a:t>
            </a:r>
          </a:p>
          <a:p>
            <a:pPr marL="500043" marR="0" lvl="0" indent="-500043" algn="l" defTabSz="4560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40" normalizeH="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rPr>
              <a:t>Yorkshire has the highest smoking rates in England</a:t>
            </a:r>
          </a:p>
          <a:p>
            <a:pPr marL="500043" marR="0" lvl="0" indent="-500043" algn="l" defTabSz="4560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rPr>
              <a:t>Less funding for cancer research in Yorkshire</a:t>
            </a:r>
            <a:endParaRPr kumimoji="0" lang="en-GB" sz="1200" b="1"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endParaRPr>
          </a:p>
          <a:p>
            <a:pPr marL="0" marR="0" lvl="0" indent="0" algn="l" defTabSz="456008"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rPr>
            </a:br>
            <a:r>
              <a:rPr kumimoji="0" lang="en-GB" sz="1200" b="1"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Calibri" panose="020F0502020204030204" pitchFamily="34" charset="0"/>
              </a:rPr>
              <a:t>Link to YRC website </a:t>
            </a:r>
            <a:r>
              <a:rPr kumimoji="0" lang="en-GB" sz="1200" b="1" i="0" u="sng" strike="noStrike" kern="1200" cap="none" spc="0" normalizeH="0" baseline="0" noProof="0" dirty="0">
                <a:ln>
                  <a:noFill/>
                </a:ln>
                <a:solidFill>
                  <a:srgbClr val="196A24"/>
                </a:solidFill>
                <a:effectLst/>
                <a:uLnTx/>
                <a:uFillTx/>
                <a:latin typeface="Montserrat" pitchFamily="2" charset="77"/>
                <a:ea typeface="+mn-ea"/>
                <a:cs typeface="Calibri" panose="020F0502020204030204" pitchFamily="34" charset="0"/>
                <a:hlinkClick r:id="rId3"/>
              </a:rPr>
              <a:t>here</a:t>
            </a:r>
            <a:endParaRPr kumimoji="0" lang="en-GB" sz="1200" b="1" i="0" u="sng" strike="noStrike" kern="1200" cap="none" spc="0" normalizeH="0" baseline="0" noProof="0" dirty="0">
              <a:ln>
                <a:noFill/>
              </a:ln>
              <a:solidFill>
                <a:srgbClr val="196A24"/>
              </a:solidFill>
              <a:effectLst/>
              <a:uLnTx/>
              <a:uFillTx/>
              <a:latin typeface="Montserrat" pitchFamily="2" charset="77"/>
              <a:ea typeface="+mn-ea"/>
              <a:cs typeface="Calibri" panose="020F0502020204030204" pitchFamily="34" charset="0"/>
            </a:endParaRPr>
          </a:p>
        </p:txBody>
      </p:sp>
      <p:sp>
        <p:nvSpPr>
          <p:cNvPr id="5" name="Title 1">
            <a:extLst>
              <a:ext uri="{FF2B5EF4-FFF2-40B4-BE49-F238E27FC236}">
                <a16:creationId xmlns:a16="http://schemas.microsoft.com/office/drawing/2014/main" id="{930B47ED-C4F6-C31D-679D-C2F6EBCCF5D4}"/>
              </a:ext>
            </a:extLst>
          </p:cNvPr>
          <p:cNvSpPr txBox="1">
            <a:spLocks/>
          </p:cNvSpPr>
          <p:nvPr/>
        </p:nvSpPr>
        <p:spPr>
          <a:xfrm>
            <a:off x="632122" y="1002070"/>
            <a:ext cx="4443778" cy="3682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US" sz="1800" dirty="0">
                <a:solidFill>
                  <a:srgbClr val="196A24"/>
                </a:solidFill>
              </a:rPr>
              <a:t>Cancer facts – continued</a:t>
            </a:r>
          </a:p>
        </p:txBody>
      </p:sp>
      <p:sp>
        <p:nvSpPr>
          <p:cNvPr id="6" name="Title 1">
            <a:extLst>
              <a:ext uri="{FF2B5EF4-FFF2-40B4-BE49-F238E27FC236}">
                <a16:creationId xmlns:a16="http://schemas.microsoft.com/office/drawing/2014/main" id="{36598832-A624-390C-2AB0-C8C7D315DE50}"/>
              </a:ext>
            </a:extLst>
          </p:cNvPr>
          <p:cNvSpPr txBox="1">
            <a:spLocks/>
          </p:cNvSpPr>
          <p:nvPr/>
        </p:nvSpPr>
        <p:spPr>
          <a:xfrm>
            <a:off x="632122" y="3864816"/>
            <a:ext cx="5851805" cy="251357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a:lnSpc>
                <a:spcPct val="100000"/>
              </a:lnSpc>
            </a:pPr>
            <a:r>
              <a:rPr lang="en-GB" sz="1600" dirty="0">
                <a:solidFill>
                  <a:schemeClr val="tx1">
                    <a:lumMod val="75000"/>
                    <a:lumOff val="25000"/>
                  </a:schemeClr>
                </a:solidFill>
                <a:cs typeface="Calibri" panose="020F0502020204030204" pitchFamily="34" charset="0"/>
              </a:rPr>
              <a:t>Some groups tend to have worse cancer outcomes </a:t>
            </a:r>
          </a:p>
          <a:p>
            <a:pPr>
              <a:lnSpc>
                <a:spcPct val="100000"/>
              </a:lnSpc>
            </a:pPr>
            <a:endParaRPr lang="en-GB" sz="1600" dirty="0">
              <a:solidFill>
                <a:schemeClr val="tx1">
                  <a:lumMod val="75000"/>
                  <a:lumOff val="25000"/>
                </a:schemeClr>
              </a:solidFill>
              <a:cs typeface="Calibri" panose="020F0502020204030204" pitchFamily="34" charset="0"/>
            </a:endParaRP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People living in more deprived communities</a:t>
            </a: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‘BAME’ (Black, Asian, and Minority Ethnic) groups</a:t>
            </a:r>
          </a:p>
          <a:p>
            <a:pPr marL="500043" indent="-500043">
              <a:lnSpc>
                <a:spcPct val="100000"/>
              </a:lnSpc>
              <a:buFont typeface="Arial" panose="020B0604020202020204" pitchFamily="34" charset="0"/>
              <a:buChar char="•"/>
            </a:pPr>
            <a:r>
              <a:rPr lang="en-GB" sz="1600" b="0" spc="-60" dirty="0">
                <a:solidFill>
                  <a:schemeClr val="tx1">
                    <a:lumMod val="75000"/>
                    <a:lumOff val="25000"/>
                  </a:schemeClr>
                </a:solidFill>
                <a:cs typeface="Calibri" panose="020F0502020204030204" pitchFamily="34" charset="0"/>
              </a:rPr>
              <a:t>People living with mental illness, physical disabilities or learning disabilities</a:t>
            </a:r>
          </a:p>
          <a:p>
            <a:pPr marL="500043" indent="-500043">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Trans and gender diverse people</a:t>
            </a:r>
          </a:p>
          <a:p>
            <a:pPr>
              <a:lnSpc>
                <a:spcPct val="100000"/>
              </a:lnSpc>
            </a:pPr>
            <a:br>
              <a:rPr lang="en-GB" sz="1200" dirty="0">
                <a:solidFill>
                  <a:schemeClr val="tx1">
                    <a:lumMod val="75000"/>
                    <a:lumOff val="25000"/>
                  </a:schemeClr>
                </a:solidFill>
                <a:cs typeface="Calibri" panose="020F0502020204030204" pitchFamily="34" charset="0"/>
              </a:rPr>
            </a:br>
            <a:r>
              <a:rPr lang="en-GB" sz="1200" dirty="0">
                <a:solidFill>
                  <a:schemeClr val="tx1">
                    <a:lumMod val="75000"/>
                    <a:lumOff val="25000"/>
                  </a:schemeClr>
                </a:solidFill>
                <a:cs typeface="Calibri" panose="020F0502020204030204" pitchFamily="34" charset="0"/>
              </a:rPr>
              <a:t>Link to Macmillan health inequalities report </a:t>
            </a:r>
            <a:r>
              <a:rPr lang="en-GB" sz="1200" u="sng" dirty="0">
                <a:solidFill>
                  <a:srgbClr val="196A24"/>
                </a:solidFill>
                <a:cs typeface="Calibri" panose="020F0502020204030204" pitchFamily="34" charset="0"/>
                <a:hlinkClick r:id="rId4"/>
              </a:rPr>
              <a:t>here</a:t>
            </a:r>
            <a:endParaRPr lang="en-GB" sz="1200" u="sng" dirty="0">
              <a:solidFill>
                <a:srgbClr val="196A24"/>
              </a:solidFill>
              <a:cs typeface="Calibri" panose="020F0502020204030204" pitchFamily="34" charset="0"/>
            </a:endParaRPr>
          </a:p>
        </p:txBody>
      </p:sp>
      <p:pic>
        <p:nvPicPr>
          <p:cNvPr id="8" name="Picture 2" descr="Healthy Communities vision and objectives - CREDIT World Obesity Federation.jpg">
            <a:extLst>
              <a:ext uri="{FF2B5EF4-FFF2-40B4-BE49-F238E27FC236}">
                <a16:creationId xmlns:a16="http://schemas.microsoft.com/office/drawing/2014/main" id="{D8F1D755-D632-E0ED-5230-43AC84CE7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1619" y="1764102"/>
            <a:ext cx="2366525" cy="1664898"/>
          </a:xfrm>
          <a:prstGeom prst="rect">
            <a:avLst/>
          </a:prstGeom>
          <a:noFill/>
          <a:ln w="76200" cap="sq">
            <a:solidFill>
              <a:srgbClr val="196A24"/>
            </a:solidFill>
            <a:miter lim="800000"/>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AB9217-1CFC-DA69-DC6D-F08A93159DDD}"/>
              </a:ext>
            </a:extLst>
          </p:cNvPr>
          <p:cNvSpPr txBox="1"/>
          <p:nvPr/>
        </p:nvSpPr>
        <p:spPr>
          <a:xfrm>
            <a:off x="6483926" y="3562074"/>
            <a:ext cx="2287211" cy="215201"/>
          </a:xfrm>
          <a:prstGeom prst="rect">
            <a:avLst/>
          </a:prstGeom>
          <a:noFill/>
        </p:spPr>
        <p:txBody>
          <a:bodyPr wrap="square" lIns="91203" tIns="45600" rIns="91203" bIns="45600" rtlCol="0">
            <a:spAutoFit/>
          </a:bodyPr>
          <a:lstStyle/>
          <a:p>
            <a:r>
              <a:rPr lang="en-GB" sz="800" dirty="0">
                <a:latin typeface="Montserrat" pitchFamily="2" charset="77"/>
              </a:rPr>
              <a:t>Image credit:  World Obesity Federation</a:t>
            </a:r>
          </a:p>
        </p:txBody>
      </p:sp>
    </p:spTree>
    <p:extLst>
      <p:ext uri="{BB962C8B-B14F-4D97-AF65-F5344CB8AC3E}">
        <p14:creationId xmlns:p14="http://schemas.microsoft.com/office/powerpoint/2010/main" val="3043127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E18857-A295-1327-04AF-3164475DA199}"/>
              </a:ext>
            </a:extLst>
          </p:cNvPr>
          <p:cNvSpPr txBox="1">
            <a:spLocks/>
          </p:cNvSpPr>
          <p:nvPr/>
        </p:nvSpPr>
        <p:spPr>
          <a:xfrm>
            <a:off x="596497" y="433426"/>
            <a:ext cx="8032494" cy="5367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US" dirty="0"/>
              <a:t>The Cancer SMART message is</a:t>
            </a:r>
          </a:p>
        </p:txBody>
      </p:sp>
      <p:sp>
        <p:nvSpPr>
          <p:cNvPr id="4" name="Rectangle 3">
            <a:extLst>
              <a:ext uri="{FF2B5EF4-FFF2-40B4-BE49-F238E27FC236}">
                <a16:creationId xmlns:a16="http://schemas.microsoft.com/office/drawing/2014/main" id="{FF907205-F8A6-8C6E-D9A0-980629136F0B}"/>
              </a:ext>
            </a:extLst>
          </p:cNvPr>
          <p:cNvSpPr/>
          <p:nvPr/>
        </p:nvSpPr>
        <p:spPr>
          <a:xfrm>
            <a:off x="607648" y="1316419"/>
            <a:ext cx="7449014" cy="39358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5" name="TextBox 4">
            <a:extLst>
              <a:ext uri="{FF2B5EF4-FFF2-40B4-BE49-F238E27FC236}">
                <a16:creationId xmlns:a16="http://schemas.microsoft.com/office/drawing/2014/main" id="{92A7AC59-12D3-0BF1-86F7-A8ACB18BF2FD}"/>
              </a:ext>
            </a:extLst>
          </p:cNvPr>
          <p:cNvSpPr txBox="1"/>
          <p:nvPr/>
        </p:nvSpPr>
        <p:spPr>
          <a:xfrm>
            <a:off x="825191" y="1316419"/>
            <a:ext cx="6690731" cy="3702360"/>
          </a:xfrm>
          <a:prstGeom prst="rect">
            <a:avLst/>
          </a:prstGeom>
          <a:noFill/>
        </p:spPr>
        <p:txBody>
          <a:bodyPr wrap="square">
            <a:spAutoFit/>
          </a:bodyPr>
          <a:lstStyle/>
          <a:p>
            <a:pPr>
              <a:lnSpc>
                <a:spcPct val="150000"/>
              </a:lnSpc>
            </a:pPr>
            <a:r>
              <a:rPr lang="en-US" sz="3200" b="1" dirty="0">
                <a:solidFill>
                  <a:srgbClr val="062060"/>
                </a:solidFill>
                <a:latin typeface="Montserrat" pitchFamily="2" charset="77"/>
                <a:ea typeface="Helvetica Neue" panose="02000503000000020004" pitchFamily="2" charset="0"/>
                <a:cs typeface="Raanana" pitchFamily="2" charset="-79"/>
              </a:rPr>
              <a:t>S</a:t>
            </a:r>
            <a:r>
              <a:rPr lang="en-GB" dirty="0">
                <a:solidFill>
                  <a:schemeClr val="tx1">
                    <a:lumMod val="75000"/>
                    <a:lumOff val="25000"/>
                  </a:schemeClr>
                </a:solidFill>
                <a:latin typeface="Montserrat" pitchFamily="2" charset="77"/>
                <a:ea typeface="Calibri"/>
                <a:cs typeface="Calibri"/>
              </a:rPr>
              <a:t>creening saves lives by prevention and early detection</a:t>
            </a:r>
            <a:endParaRPr lang="en-GB" sz="1600" dirty="0">
              <a:solidFill>
                <a:schemeClr val="tx1">
                  <a:lumMod val="75000"/>
                  <a:lumOff val="25000"/>
                </a:schemeClr>
              </a:solidFill>
              <a:latin typeface="Montserrat" pitchFamily="2" charset="77"/>
              <a:ea typeface="Calibri"/>
            </a:endParaRPr>
          </a:p>
          <a:p>
            <a:pPr>
              <a:lnSpc>
                <a:spcPct val="150000"/>
              </a:lnSpc>
            </a:pPr>
            <a:r>
              <a:rPr lang="en-GB" sz="3200" b="1" dirty="0">
                <a:solidFill>
                  <a:srgbClr val="FF0000"/>
                </a:solidFill>
                <a:latin typeface="Montserrat" pitchFamily="2" charset="77"/>
                <a:ea typeface="Calibri"/>
                <a:cs typeface="Calibri"/>
              </a:rPr>
              <a:t>M</a:t>
            </a:r>
            <a:r>
              <a:rPr lang="en-GB" dirty="0">
                <a:solidFill>
                  <a:schemeClr val="tx1">
                    <a:lumMod val="75000"/>
                    <a:lumOff val="25000"/>
                  </a:schemeClr>
                </a:solidFill>
                <a:latin typeface="Montserrat" pitchFamily="2" charset="77"/>
                <a:ea typeface="Calibri"/>
                <a:cs typeface="Calibri"/>
              </a:rPr>
              <a:t>aking cancer an everyday conversation</a:t>
            </a:r>
            <a:endParaRPr lang="en-GB" sz="1600" dirty="0">
              <a:solidFill>
                <a:schemeClr val="tx1">
                  <a:lumMod val="75000"/>
                  <a:lumOff val="25000"/>
                </a:schemeClr>
              </a:solidFill>
              <a:latin typeface="Montserrat" pitchFamily="2" charset="77"/>
              <a:ea typeface="Calibri"/>
            </a:endParaRPr>
          </a:p>
          <a:p>
            <a:pPr>
              <a:lnSpc>
                <a:spcPct val="150000"/>
              </a:lnSpc>
            </a:pPr>
            <a:r>
              <a:rPr lang="en-GB" sz="3200" b="1" dirty="0">
                <a:solidFill>
                  <a:srgbClr val="FFC000"/>
                </a:solidFill>
                <a:latin typeface="Montserrat" pitchFamily="2" charset="77"/>
                <a:ea typeface="Calibri"/>
                <a:cs typeface="Calibri"/>
              </a:rPr>
              <a:t>A</a:t>
            </a:r>
            <a:r>
              <a:rPr lang="en-GB" dirty="0">
                <a:solidFill>
                  <a:schemeClr val="tx1">
                    <a:lumMod val="75000"/>
                    <a:lumOff val="25000"/>
                  </a:schemeClr>
                </a:solidFill>
                <a:latin typeface="Montserrat" pitchFamily="2" charset="77"/>
                <a:ea typeface="Calibri"/>
                <a:cs typeface="Calibri"/>
              </a:rPr>
              <a:t>wareness of unusual and persistent changes</a:t>
            </a:r>
            <a:endParaRPr lang="en-GB" sz="1600" dirty="0">
              <a:solidFill>
                <a:schemeClr val="tx1">
                  <a:lumMod val="75000"/>
                  <a:lumOff val="25000"/>
                </a:schemeClr>
              </a:solidFill>
              <a:latin typeface="Montserrat" pitchFamily="2" charset="77"/>
              <a:ea typeface="Calibri"/>
            </a:endParaRPr>
          </a:p>
          <a:p>
            <a:pPr>
              <a:lnSpc>
                <a:spcPct val="150000"/>
              </a:lnSpc>
            </a:pPr>
            <a:r>
              <a:rPr lang="en-GB" sz="3200" b="1" dirty="0">
                <a:solidFill>
                  <a:srgbClr val="00B050"/>
                </a:solidFill>
                <a:latin typeface="Montserrat" pitchFamily="2" charset="77"/>
                <a:ea typeface="Calibri"/>
                <a:cs typeface="Calibri"/>
              </a:rPr>
              <a:t>R</a:t>
            </a:r>
            <a:r>
              <a:rPr lang="en-GB" dirty="0">
                <a:solidFill>
                  <a:schemeClr val="tx1">
                    <a:lumMod val="75000"/>
                    <a:lumOff val="25000"/>
                  </a:schemeClr>
                </a:solidFill>
                <a:latin typeface="Montserrat" pitchFamily="2" charset="77"/>
                <a:ea typeface="Calibri"/>
                <a:cs typeface="Calibri"/>
              </a:rPr>
              <a:t>educe risk with a healthy active lifestyle</a:t>
            </a:r>
            <a:endParaRPr lang="en-GB" sz="1600" dirty="0">
              <a:solidFill>
                <a:schemeClr val="tx1">
                  <a:lumMod val="75000"/>
                  <a:lumOff val="25000"/>
                </a:schemeClr>
              </a:solidFill>
              <a:latin typeface="Montserrat" pitchFamily="2" charset="77"/>
              <a:ea typeface="Calibri"/>
            </a:endParaRPr>
          </a:p>
          <a:p>
            <a:pPr>
              <a:lnSpc>
                <a:spcPct val="150000"/>
              </a:lnSpc>
            </a:pPr>
            <a:r>
              <a:rPr lang="en-GB" sz="3200" b="1" dirty="0">
                <a:solidFill>
                  <a:srgbClr val="7030A0"/>
                </a:solidFill>
                <a:latin typeface="Montserrat" pitchFamily="2" charset="77"/>
                <a:ea typeface="Calibri"/>
                <a:cs typeface="Calibri"/>
              </a:rPr>
              <a:t>T</a:t>
            </a:r>
            <a:r>
              <a:rPr lang="en-GB" dirty="0">
                <a:solidFill>
                  <a:schemeClr val="tx1">
                    <a:lumMod val="75000"/>
                    <a:lumOff val="25000"/>
                  </a:schemeClr>
                </a:solidFill>
                <a:latin typeface="Montserrat" pitchFamily="2" charset="77"/>
                <a:ea typeface="Calibri"/>
                <a:cs typeface="Calibri"/>
              </a:rPr>
              <a:t>ake action NOW against cancer</a:t>
            </a:r>
            <a:endParaRPr lang="en-GB" sz="1600" dirty="0">
              <a:solidFill>
                <a:schemeClr val="tx1">
                  <a:lumMod val="75000"/>
                  <a:lumOff val="25000"/>
                </a:schemeClr>
              </a:solidFill>
              <a:latin typeface="Montserrat" pitchFamily="2" charset="77"/>
              <a:ea typeface="Calibri"/>
            </a:endParaRPr>
          </a:p>
        </p:txBody>
      </p:sp>
    </p:spTree>
    <p:extLst>
      <p:ext uri="{BB962C8B-B14F-4D97-AF65-F5344CB8AC3E}">
        <p14:creationId xmlns:p14="http://schemas.microsoft.com/office/powerpoint/2010/main" val="1289683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4E393-2F88-2CEB-4FD3-AB667BC47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E0E4B-4B0D-04D2-E99F-F142BB6D8EB9}"/>
              </a:ext>
            </a:extLst>
          </p:cNvPr>
          <p:cNvSpPr>
            <a:spLocks noGrp="1"/>
          </p:cNvSpPr>
          <p:nvPr>
            <p:ph type="ctrTitle"/>
          </p:nvPr>
        </p:nvSpPr>
        <p:spPr>
          <a:xfrm>
            <a:off x="596497" y="433426"/>
            <a:ext cx="8032494" cy="536730"/>
          </a:xfrm>
        </p:spPr>
        <p:txBody>
          <a:bodyPr/>
          <a:lstStyle/>
          <a:p>
            <a:r>
              <a:rPr lang="en-US" dirty="0"/>
              <a:t>What is cancer?</a:t>
            </a:r>
          </a:p>
        </p:txBody>
      </p:sp>
      <p:sp>
        <p:nvSpPr>
          <p:cNvPr id="5" name="Title 1">
            <a:extLst>
              <a:ext uri="{FF2B5EF4-FFF2-40B4-BE49-F238E27FC236}">
                <a16:creationId xmlns:a16="http://schemas.microsoft.com/office/drawing/2014/main" id="{E7A5055E-0847-E77F-7B98-3E2C316110A5}"/>
              </a:ext>
            </a:extLst>
          </p:cNvPr>
          <p:cNvSpPr txBox="1">
            <a:spLocks/>
          </p:cNvSpPr>
          <p:nvPr/>
        </p:nvSpPr>
        <p:spPr>
          <a:xfrm>
            <a:off x="632122" y="1002070"/>
            <a:ext cx="6389290" cy="3682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r>
              <a:rPr lang="en-US" sz="1800" dirty="0">
                <a:solidFill>
                  <a:srgbClr val="196A24"/>
                </a:solidFill>
              </a:rPr>
              <a:t>1 in 2 people </a:t>
            </a:r>
            <a:r>
              <a:rPr lang="en-US" sz="1800" b="0" dirty="0">
                <a:solidFill>
                  <a:srgbClr val="196A24"/>
                </a:solidFill>
              </a:rPr>
              <a:t>will develop cancer in their lifetime</a:t>
            </a:r>
          </a:p>
        </p:txBody>
      </p:sp>
      <p:sp>
        <p:nvSpPr>
          <p:cNvPr id="6" name="Title 1">
            <a:extLst>
              <a:ext uri="{FF2B5EF4-FFF2-40B4-BE49-F238E27FC236}">
                <a16:creationId xmlns:a16="http://schemas.microsoft.com/office/drawing/2014/main" id="{4FFB7E4E-74E0-74D4-0FA7-5E1607CCD657}"/>
              </a:ext>
            </a:extLst>
          </p:cNvPr>
          <p:cNvSpPr txBox="1">
            <a:spLocks/>
          </p:cNvSpPr>
          <p:nvPr/>
        </p:nvSpPr>
        <p:spPr>
          <a:xfrm>
            <a:off x="632121" y="1402255"/>
            <a:ext cx="5367235" cy="359461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lumMod val="50000"/>
                  </a:schemeClr>
                </a:solidFill>
                <a:latin typeface="Montserrat" pitchFamily="2" charset="77"/>
                <a:ea typeface="+mj-ea"/>
                <a:cs typeface="+mj-cs"/>
              </a:defRPr>
            </a:lvl1pPr>
          </a:lstStyle>
          <a:p>
            <a:pPr>
              <a:lnSpc>
                <a:spcPct val="100000"/>
              </a:lnSpc>
            </a:pPr>
            <a:endParaRPr lang="en-GB" sz="160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Cancer occurs when our body’s cells become abnormal and multiply out of control. </a:t>
            </a:r>
            <a:br>
              <a:rPr lang="en-GB" sz="1600" b="0" dirty="0">
                <a:solidFill>
                  <a:schemeClr val="tx1">
                    <a:lumMod val="75000"/>
                    <a:lumOff val="25000"/>
                  </a:schemeClr>
                </a:solidFill>
                <a:cs typeface="Calibri" panose="020F0502020204030204" pitchFamily="34" charset="0"/>
              </a:rPr>
            </a:br>
            <a:r>
              <a:rPr lang="en-GB" sz="1600" b="0" dirty="0">
                <a:solidFill>
                  <a:schemeClr val="tx1">
                    <a:lumMod val="75000"/>
                    <a:lumOff val="25000"/>
                  </a:schemeClr>
                </a:solidFill>
                <a:cs typeface="Calibri" panose="020F0502020204030204" pitchFamily="34" charset="0"/>
              </a:rPr>
              <a:t>Usually, they form a lump of tissue “tumour”. This is known as primary cancer.</a:t>
            </a:r>
          </a:p>
          <a:p>
            <a:pPr>
              <a:lnSpc>
                <a:spcPct val="100000"/>
              </a:lnSpc>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These abnormal cells can spread, forming lumps in other parts of the body which is known as secondary/metastasis cancer.</a:t>
            </a:r>
          </a:p>
          <a:p>
            <a:pPr>
              <a:lnSpc>
                <a:spcPct val="100000"/>
              </a:lnSpc>
            </a:pPr>
            <a:endParaRPr lang="en-GB" sz="1600" b="0" dirty="0">
              <a:solidFill>
                <a:schemeClr val="tx1">
                  <a:lumMod val="75000"/>
                  <a:lumOff val="25000"/>
                </a:schemeClr>
              </a:solidFill>
              <a:cs typeface="Calibri" panose="020F0502020204030204" pitchFamily="34" charset="0"/>
            </a:endParaRPr>
          </a:p>
          <a:p>
            <a:pPr marL="285750" indent="-285750">
              <a:lnSpc>
                <a:spcPct val="100000"/>
              </a:lnSpc>
              <a:buFont typeface="Arial" panose="020B0604020202020204" pitchFamily="34" charset="0"/>
              <a:buChar char="•"/>
            </a:pPr>
            <a:r>
              <a:rPr lang="en-GB" sz="1600" b="0" dirty="0">
                <a:solidFill>
                  <a:schemeClr val="tx1">
                    <a:lumMod val="75000"/>
                    <a:lumOff val="25000"/>
                  </a:schemeClr>
                </a:solidFill>
                <a:cs typeface="Calibri" panose="020F0502020204030204" pitchFamily="34" charset="0"/>
              </a:rPr>
              <a:t>Symptoms depend on the type of abnormal cell, and where in the body the cancer is.</a:t>
            </a:r>
          </a:p>
          <a:p>
            <a:pPr>
              <a:lnSpc>
                <a:spcPct val="100000"/>
              </a:lnSpc>
            </a:pPr>
            <a:endParaRPr lang="en-GB" sz="1600" b="0" dirty="0">
              <a:solidFill>
                <a:schemeClr val="tx1">
                  <a:lumMod val="75000"/>
                  <a:lumOff val="25000"/>
                </a:schemeClr>
              </a:solidFill>
              <a:cs typeface="Calibri" panose="020F0502020204030204" pitchFamily="34" charset="0"/>
            </a:endParaRPr>
          </a:p>
          <a:p>
            <a:pPr>
              <a:lnSpc>
                <a:spcPct val="100000"/>
              </a:lnSpc>
            </a:pPr>
            <a:br>
              <a:rPr lang="en-GB" sz="1200" dirty="0">
                <a:solidFill>
                  <a:schemeClr val="tx1">
                    <a:lumMod val="75000"/>
                    <a:lumOff val="25000"/>
                  </a:schemeClr>
                </a:solidFill>
              </a:rPr>
            </a:br>
            <a:r>
              <a:rPr lang="en-GB" sz="1200" dirty="0">
                <a:solidFill>
                  <a:schemeClr val="tx1">
                    <a:lumMod val="75000"/>
                    <a:lumOff val="25000"/>
                  </a:schemeClr>
                </a:solidFill>
              </a:rPr>
              <a:t>Link to CRUK report </a:t>
            </a:r>
            <a:r>
              <a:rPr lang="en-GB" sz="1200" dirty="0">
                <a:solidFill>
                  <a:srgbClr val="196A24"/>
                </a:solidFill>
                <a:hlinkClick r:id="rId3">
                  <a:extLst>
                    <a:ext uri="{A12FA001-AC4F-418D-AE19-62706E023703}">
                      <ahyp:hlinkClr xmlns:ahyp="http://schemas.microsoft.com/office/drawing/2018/hyperlinkcolor" val="tx"/>
                    </a:ext>
                  </a:extLst>
                </a:hlinkClick>
              </a:rPr>
              <a:t>here</a:t>
            </a:r>
            <a:endParaRPr lang="en-GB" sz="1200" dirty="0">
              <a:solidFill>
                <a:srgbClr val="196A24"/>
              </a:solidFill>
              <a:cs typeface="Calibri" panose="020F0502020204030204" pitchFamily="34" charset="0"/>
            </a:endParaRPr>
          </a:p>
        </p:txBody>
      </p:sp>
      <p:pic>
        <p:nvPicPr>
          <p:cNvPr id="9" name="Picture 8" descr="cancer cells growing diagram">
            <a:extLst>
              <a:ext uri="{FF2B5EF4-FFF2-40B4-BE49-F238E27FC236}">
                <a16:creationId xmlns:a16="http://schemas.microsoft.com/office/drawing/2014/main" id="{6F8FB1B2-FC9A-477E-A184-819A9F33C5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2" t="5334" r="4662"/>
          <a:stretch/>
        </p:blipFill>
        <p:spPr bwMode="auto">
          <a:xfrm>
            <a:off x="6286493" y="1802532"/>
            <a:ext cx="2614973" cy="1527767"/>
          </a:xfrm>
          <a:prstGeom prst="rect">
            <a:avLst/>
          </a:prstGeom>
          <a:noFill/>
          <a:ln w="76200" cap="sq">
            <a:solidFill>
              <a:srgbClr val="196A24"/>
            </a:solidFill>
            <a:miter lim="800000"/>
          </a:ln>
          <a:extLst>
            <a:ext uri="{909E8E84-426E-40DD-AFC4-6F175D3DCCD1}">
              <a14:hiddenFill xmlns:a14="http://schemas.microsoft.com/office/drawing/2010/main">
                <a:solidFill>
                  <a:srgbClr val="FFFFFF"/>
                </a:solidFill>
              </a14:hiddenFill>
            </a:ext>
          </a:extLst>
        </p:spPr>
      </p:pic>
      <p:pic>
        <p:nvPicPr>
          <p:cNvPr id="4" name="Picture 3" descr="A diagram of the internal organs of a person&#10;&#10;AI-generated content may be incorrect.">
            <a:extLst>
              <a:ext uri="{FF2B5EF4-FFF2-40B4-BE49-F238E27FC236}">
                <a16:creationId xmlns:a16="http://schemas.microsoft.com/office/drawing/2014/main" id="{164B0F13-9E34-E2A3-74BB-41A4B8DBFEA2}"/>
              </a:ext>
            </a:extLst>
          </p:cNvPr>
          <p:cNvPicPr>
            <a:picLocks noChangeAspect="1"/>
          </p:cNvPicPr>
          <p:nvPr/>
        </p:nvPicPr>
        <p:blipFill>
          <a:blip r:embed="rId5"/>
          <a:srcRect r="949"/>
          <a:stretch>
            <a:fillRect/>
          </a:stretch>
        </p:blipFill>
        <p:spPr>
          <a:xfrm>
            <a:off x="6286493" y="3401324"/>
            <a:ext cx="2612920" cy="1485080"/>
          </a:xfrm>
          <a:prstGeom prst="rect">
            <a:avLst/>
          </a:prstGeom>
          <a:ln w="76200" cap="sq">
            <a:solidFill>
              <a:srgbClr val="196A24"/>
            </a:solidFill>
            <a:miter lim="800000"/>
          </a:ln>
        </p:spPr>
      </p:pic>
      <p:sp>
        <p:nvSpPr>
          <p:cNvPr id="8" name="TextBox 7">
            <a:extLst>
              <a:ext uri="{FF2B5EF4-FFF2-40B4-BE49-F238E27FC236}">
                <a16:creationId xmlns:a16="http://schemas.microsoft.com/office/drawing/2014/main" id="{F47A445F-AF32-29A0-DE89-403760DBAC2E}"/>
              </a:ext>
            </a:extLst>
          </p:cNvPr>
          <p:cNvSpPr txBox="1"/>
          <p:nvPr/>
        </p:nvSpPr>
        <p:spPr>
          <a:xfrm>
            <a:off x="6112566" y="5009398"/>
            <a:ext cx="2989930" cy="215201"/>
          </a:xfrm>
          <a:prstGeom prst="rect">
            <a:avLst/>
          </a:prstGeom>
          <a:noFill/>
        </p:spPr>
        <p:txBody>
          <a:bodyPr wrap="square" lIns="91203" tIns="45600" rIns="91203" bIns="45600" rtlCol="0">
            <a:spAutoFit/>
          </a:bodyPr>
          <a:lstStyle/>
          <a:p>
            <a:r>
              <a:rPr lang="en-GB" sz="800" dirty="0">
                <a:latin typeface="Montserrat" pitchFamily="2" charset="77"/>
              </a:rPr>
              <a:t>Image credit: Cancer Research UK</a:t>
            </a:r>
          </a:p>
        </p:txBody>
      </p:sp>
    </p:spTree>
    <p:extLst>
      <p:ext uri="{BB962C8B-B14F-4D97-AF65-F5344CB8AC3E}">
        <p14:creationId xmlns:p14="http://schemas.microsoft.com/office/powerpoint/2010/main" val="235128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660B0D-878E-2A63-5B7D-5EDF019E784D}"/>
              </a:ext>
            </a:extLst>
          </p:cNvPr>
          <p:cNvSpPr txBox="1">
            <a:spLocks/>
          </p:cNvSpPr>
          <p:nvPr/>
        </p:nvSpPr>
        <p:spPr>
          <a:xfrm>
            <a:off x="596497" y="433426"/>
            <a:ext cx="8032494" cy="13103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US" sz="4800" dirty="0">
                <a:solidFill>
                  <a:srgbClr val="062060"/>
                </a:solidFill>
                <a:ea typeface="Helvetica Neue" panose="02000503000000020004" pitchFamily="2" charset="0"/>
                <a:cs typeface="Raanana" pitchFamily="2" charset="-79"/>
              </a:rPr>
              <a:t>S</a:t>
            </a:r>
            <a:r>
              <a:rPr lang="en-GB" dirty="0">
                <a:ea typeface="Calibri"/>
                <a:cs typeface="Calibri"/>
              </a:rPr>
              <a:t>creening saves lives by prevention and early detection</a:t>
            </a:r>
            <a:endParaRPr lang="en-GB" sz="3200" dirty="0">
              <a:ea typeface="Calibri"/>
            </a:endParaRPr>
          </a:p>
        </p:txBody>
      </p:sp>
      <p:sp>
        <p:nvSpPr>
          <p:cNvPr id="4" name="Rectangle 3">
            <a:extLst>
              <a:ext uri="{FF2B5EF4-FFF2-40B4-BE49-F238E27FC236}">
                <a16:creationId xmlns:a16="http://schemas.microsoft.com/office/drawing/2014/main" id="{EC902100-E329-AC00-B540-A3A4F0B72374}"/>
              </a:ext>
            </a:extLst>
          </p:cNvPr>
          <p:cNvSpPr/>
          <p:nvPr/>
        </p:nvSpPr>
        <p:spPr>
          <a:xfrm>
            <a:off x="0" y="1945759"/>
            <a:ext cx="8527312" cy="3669950"/>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C2011AD-537B-2CA4-3D49-D42A878CC897}"/>
              </a:ext>
            </a:extLst>
          </p:cNvPr>
          <p:cNvSpPr txBox="1">
            <a:spLocks/>
          </p:cNvSpPr>
          <p:nvPr/>
        </p:nvSpPr>
        <p:spPr>
          <a:xfrm>
            <a:off x="616689" y="2191342"/>
            <a:ext cx="2302648" cy="79528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GB" sz="3200" dirty="0">
                <a:solidFill>
                  <a:schemeClr val="bg1"/>
                </a:solidFill>
                <a:ea typeface="Helvetica Neue" panose="02000503000000020004" pitchFamily="2" charset="0"/>
                <a:cs typeface="Raanana" pitchFamily="2" charset="-79"/>
              </a:rPr>
              <a:t>Question:</a:t>
            </a:r>
            <a:endParaRPr lang="en-GB" sz="1600" dirty="0">
              <a:solidFill>
                <a:schemeClr val="bg1"/>
              </a:solidFill>
              <a:ea typeface="Calibri"/>
            </a:endParaRPr>
          </a:p>
        </p:txBody>
      </p:sp>
      <p:sp>
        <p:nvSpPr>
          <p:cNvPr id="6" name="Title 1">
            <a:extLst>
              <a:ext uri="{FF2B5EF4-FFF2-40B4-BE49-F238E27FC236}">
                <a16:creationId xmlns:a16="http://schemas.microsoft.com/office/drawing/2014/main" id="{21C05E59-887E-D626-85BA-EA404B2C0581}"/>
              </a:ext>
            </a:extLst>
          </p:cNvPr>
          <p:cNvSpPr txBox="1">
            <a:spLocks/>
          </p:cNvSpPr>
          <p:nvPr/>
        </p:nvSpPr>
        <p:spPr>
          <a:xfrm>
            <a:off x="616688" y="2865173"/>
            <a:ext cx="7406275" cy="5901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GB" sz="2000" dirty="0">
                <a:solidFill>
                  <a:schemeClr val="bg1"/>
                </a:solidFill>
                <a:cs typeface="Calibri" panose="020F0502020204030204" pitchFamily="34" charset="0"/>
              </a:rPr>
              <a:t>How many cancer screening programmes are there </a:t>
            </a:r>
            <a:br>
              <a:rPr lang="en-GB" sz="2000" dirty="0">
                <a:solidFill>
                  <a:schemeClr val="bg1"/>
                </a:solidFill>
                <a:cs typeface="Calibri" panose="020F0502020204030204" pitchFamily="34" charset="0"/>
              </a:rPr>
            </a:br>
            <a:r>
              <a:rPr lang="en-GB" sz="2000" dirty="0">
                <a:solidFill>
                  <a:schemeClr val="bg1"/>
                </a:solidFill>
                <a:cs typeface="Calibri" panose="020F0502020204030204" pitchFamily="34" charset="0"/>
              </a:rPr>
              <a:t>in the UK?</a:t>
            </a:r>
            <a:endParaRPr lang="en-GB" sz="1100" dirty="0">
              <a:solidFill>
                <a:schemeClr val="bg1"/>
              </a:solidFill>
              <a:ea typeface="Calibri"/>
            </a:endParaRPr>
          </a:p>
        </p:txBody>
      </p:sp>
      <p:sp>
        <p:nvSpPr>
          <p:cNvPr id="7" name="Title 1">
            <a:extLst>
              <a:ext uri="{FF2B5EF4-FFF2-40B4-BE49-F238E27FC236}">
                <a16:creationId xmlns:a16="http://schemas.microsoft.com/office/drawing/2014/main" id="{5E156FE8-F389-4868-2272-BFD7D8CAB1F2}"/>
              </a:ext>
            </a:extLst>
          </p:cNvPr>
          <p:cNvSpPr txBox="1">
            <a:spLocks/>
          </p:cNvSpPr>
          <p:nvPr/>
        </p:nvSpPr>
        <p:spPr>
          <a:xfrm>
            <a:off x="616688" y="3577597"/>
            <a:ext cx="7406275" cy="194524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pPr marL="342900" indent="-342900">
              <a:lnSpc>
                <a:spcPct val="150000"/>
              </a:lnSpc>
              <a:buFont typeface="+mj-lt"/>
              <a:buAutoNum type="alphaUcPeriod"/>
            </a:pPr>
            <a:r>
              <a:rPr lang="en-GB" sz="1800" b="0" dirty="0">
                <a:solidFill>
                  <a:schemeClr val="bg1"/>
                </a:solidFill>
                <a:cs typeface="Calibri" panose="020F0502020204030204" pitchFamily="34" charset="0"/>
              </a:rPr>
              <a:t>One</a:t>
            </a:r>
          </a:p>
          <a:p>
            <a:pPr marL="342900" indent="-342900">
              <a:lnSpc>
                <a:spcPct val="150000"/>
              </a:lnSpc>
              <a:buFont typeface="+mj-lt"/>
              <a:buAutoNum type="alphaUcPeriod"/>
            </a:pPr>
            <a:r>
              <a:rPr lang="en-GB" sz="1800" b="0" dirty="0">
                <a:solidFill>
                  <a:schemeClr val="bg1"/>
                </a:solidFill>
                <a:cs typeface="Calibri" panose="020F0502020204030204" pitchFamily="34" charset="0"/>
              </a:rPr>
              <a:t>Two</a:t>
            </a:r>
          </a:p>
          <a:p>
            <a:pPr marL="342900" indent="-342900">
              <a:lnSpc>
                <a:spcPct val="150000"/>
              </a:lnSpc>
              <a:buFont typeface="+mj-lt"/>
              <a:buAutoNum type="alphaUcPeriod"/>
            </a:pPr>
            <a:r>
              <a:rPr lang="en-GB" sz="1800" b="0" dirty="0">
                <a:solidFill>
                  <a:schemeClr val="bg1"/>
                </a:solidFill>
                <a:cs typeface="Calibri" panose="020F0502020204030204" pitchFamily="34" charset="0"/>
              </a:rPr>
              <a:t>Three</a:t>
            </a:r>
          </a:p>
          <a:p>
            <a:pPr marL="342900" indent="-342900">
              <a:lnSpc>
                <a:spcPct val="150000"/>
              </a:lnSpc>
              <a:buFont typeface="+mj-lt"/>
              <a:buAutoNum type="alphaUcPeriod"/>
            </a:pPr>
            <a:r>
              <a:rPr lang="en-GB" sz="1800" b="0" dirty="0">
                <a:solidFill>
                  <a:schemeClr val="bg1"/>
                </a:solidFill>
                <a:cs typeface="Calibri" panose="020F0502020204030204" pitchFamily="34" charset="0"/>
              </a:rPr>
              <a:t>More than three</a:t>
            </a:r>
          </a:p>
        </p:txBody>
      </p:sp>
    </p:spTree>
    <p:extLst>
      <p:ext uri="{BB962C8B-B14F-4D97-AF65-F5344CB8AC3E}">
        <p14:creationId xmlns:p14="http://schemas.microsoft.com/office/powerpoint/2010/main" val="420590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EEF1B-1464-C964-241C-2C5E89AE2F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C423AD-E194-3F2B-C5CD-1C15F73F6050}"/>
              </a:ext>
            </a:extLst>
          </p:cNvPr>
          <p:cNvSpPr/>
          <p:nvPr/>
        </p:nvSpPr>
        <p:spPr>
          <a:xfrm>
            <a:off x="0" y="1945759"/>
            <a:ext cx="8527312" cy="1648046"/>
          </a:xfrm>
          <a:prstGeom prst="rect">
            <a:avLst/>
          </a:prstGeom>
          <a:solidFill>
            <a:srgbClr val="0E15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455BFD2-021B-C382-49B2-E231F23B933E}"/>
              </a:ext>
            </a:extLst>
          </p:cNvPr>
          <p:cNvSpPr txBox="1">
            <a:spLocks/>
          </p:cNvSpPr>
          <p:nvPr/>
        </p:nvSpPr>
        <p:spPr>
          <a:xfrm>
            <a:off x="596497" y="433426"/>
            <a:ext cx="8032494" cy="13103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US" sz="4800" dirty="0">
                <a:solidFill>
                  <a:srgbClr val="062060"/>
                </a:solidFill>
                <a:ea typeface="Helvetica Neue" panose="02000503000000020004" pitchFamily="2" charset="0"/>
                <a:cs typeface="Raanana" pitchFamily="2" charset="-79"/>
              </a:rPr>
              <a:t>S</a:t>
            </a:r>
            <a:r>
              <a:rPr lang="en-GB" dirty="0">
                <a:ea typeface="Calibri"/>
                <a:cs typeface="Calibri"/>
              </a:rPr>
              <a:t>creening saves lives by prevention and early detection</a:t>
            </a:r>
            <a:endParaRPr lang="en-GB" sz="3200" dirty="0">
              <a:ea typeface="Calibri"/>
            </a:endParaRPr>
          </a:p>
        </p:txBody>
      </p:sp>
      <p:sp>
        <p:nvSpPr>
          <p:cNvPr id="6" name="Title 1">
            <a:extLst>
              <a:ext uri="{FF2B5EF4-FFF2-40B4-BE49-F238E27FC236}">
                <a16:creationId xmlns:a16="http://schemas.microsoft.com/office/drawing/2014/main" id="{9A427C15-44A5-7755-340D-44EEE2D63CFC}"/>
              </a:ext>
            </a:extLst>
          </p:cNvPr>
          <p:cNvSpPr txBox="1">
            <a:spLocks/>
          </p:cNvSpPr>
          <p:nvPr/>
        </p:nvSpPr>
        <p:spPr>
          <a:xfrm>
            <a:off x="596497" y="2860849"/>
            <a:ext cx="7406275" cy="37136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GB" sz="2400" dirty="0">
                <a:solidFill>
                  <a:schemeClr val="bg1"/>
                </a:solidFill>
                <a:cs typeface="Calibri" panose="020F0502020204030204" pitchFamily="34" charset="0"/>
              </a:rPr>
              <a:t>C.  </a:t>
            </a:r>
            <a:r>
              <a:rPr lang="en-GB" sz="2000" dirty="0">
                <a:solidFill>
                  <a:schemeClr val="bg1"/>
                </a:solidFill>
                <a:cs typeface="Calibri" panose="020F0502020204030204" pitchFamily="34" charset="0"/>
              </a:rPr>
              <a:t>Three</a:t>
            </a:r>
            <a:endParaRPr lang="en-GB" sz="1200" dirty="0">
              <a:solidFill>
                <a:schemeClr val="bg1"/>
              </a:solidFill>
              <a:ea typeface="Calibri"/>
            </a:endParaRPr>
          </a:p>
        </p:txBody>
      </p:sp>
      <p:sp>
        <p:nvSpPr>
          <p:cNvPr id="8" name="Title 1">
            <a:extLst>
              <a:ext uri="{FF2B5EF4-FFF2-40B4-BE49-F238E27FC236}">
                <a16:creationId xmlns:a16="http://schemas.microsoft.com/office/drawing/2014/main" id="{22619772-A3E2-B769-B44C-53F26D50A2E8}"/>
              </a:ext>
            </a:extLst>
          </p:cNvPr>
          <p:cNvSpPr txBox="1">
            <a:spLocks/>
          </p:cNvSpPr>
          <p:nvPr/>
        </p:nvSpPr>
        <p:spPr>
          <a:xfrm>
            <a:off x="616689" y="2191342"/>
            <a:ext cx="2302648" cy="79528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ontserrat" pitchFamily="2" charset="77"/>
                <a:ea typeface="+mj-ea"/>
                <a:cs typeface="+mj-cs"/>
              </a:defRPr>
            </a:lvl1pPr>
          </a:lstStyle>
          <a:p>
            <a:r>
              <a:rPr lang="en-GB" sz="3200" dirty="0">
                <a:solidFill>
                  <a:schemeClr val="bg1"/>
                </a:solidFill>
                <a:ea typeface="Helvetica Neue" panose="02000503000000020004" pitchFamily="2" charset="0"/>
                <a:cs typeface="Raanana" pitchFamily="2" charset="-79"/>
              </a:rPr>
              <a:t>Answer:</a:t>
            </a:r>
            <a:endParaRPr lang="en-GB" sz="1600" dirty="0">
              <a:solidFill>
                <a:schemeClr val="bg1"/>
              </a:solidFill>
              <a:ea typeface="Calibri"/>
            </a:endParaRPr>
          </a:p>
        </p:txBody>
      </p:sp>
    </p:spTree>
    <p:extLst>
      <p:ext uri="{BB962C8B-B14F-4D97-AF65-F5344CB8AC3E}">
        <p14:creationId xmlns:p14="http://schemas.microsoft.com/office/powerpoint/2010/main" val="38130980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5FBC1BCB3FD048AF52E18F7E2D6010" ma:contentTypeVersion="16" ma:contentTypeDescription="Create a new document." ma:contentTypeScope="" ma:versionID="dbeb3805d84dea176716aebeef00bd69">
  <xsd:schema xmlns:xsd="http://www.w3.org/2001/XMLSchema" xmlns:xs="http://www.w3.org/2001/XMLSchema" xmlns:p="http://schemas.microsoft.com/office/2006/metadata/properties" xmlns:ns2="1b851b82-603c-4530-9f73-9b7d590910b3" xmlns:ns3="30ec295d-bd87-4027-a337-6226cce2d14e" targetNamespace="http://schemas.microsoft.com/office/2006/metadata/properties" ma:root="true" ma:fieldsID="3220ff2aafc90a5bc1b1874422d80ebc" ns2:_="" ns3:_="">
    <xsd:import namespace="1b851b82-603c-4530-9f73-9b7d590910b3"/>
    <xsd:import namespace="30ec295d-bd87-4027-a337-6226cce2d14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851b82-603c-4530-9f73-9b7d590910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6abd045-d040-4b4b-be5e-be328b90d4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ec295d-bd87-4027-a337-6226cce2d14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05cc342-29ec-4a2d-963c-49eba8375479}" ma:internalName="TaxCatchAll" ma:showField="CatchAllData" ma:web="30ec295d-bd87-4027-a337-6226cce2d1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0ec295d-bd87-4027-a337-6226cce2d14e" xsi:nil="true"/>
    <lcf76f155ced4ddcb4097134ff3c332f xmlns="1b851b82-603c-4530-9f73-9b7d590910b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4B75F1-A332-4D78-93F8-A758DA10BBE7}"/>
</file>

<file path=customXml/itemProps2.xml><?xml version="1.0" encoding="utf-8"?>
<ds:datastoreItem xmlns:ds="http://schemas.openxmlformats.org/officeDocument/2006/customXml" ds:itemID="{C60092D8-2D9B-45DD-803B-932BDD060507}">
  <ds:schemaRefs>
    <ds:schemaRef ds:uri="http://schemas.microsoft.com/sharepoint/v3/contenttype/forms"/>
  </ds:schemaRefs>
</ds:datastoreItem>
</file>

<file path=customXml/itemProps3.xml><?xml version="1.0" encoding="utf-8"?>
<ds:datastoreItem xmlns:ds="http://schemas.openxmlformats.org/officeDocument/2006/customXml" ds:itemID="{D29CF9FD-D7E2-469F-A494-73BD96D6F7B3}">
  <ds:schemaRefs>
    <ds:schemaRef ds:uri="http://schemas.microsoft.com/office/2006/metadata/properties"/>
    <ds:schemaRef ds:uri="http://schemas.microsoft.com/office/infopath/2007/PartnerControls"/>
    <ds:schemaRef ds:uri="092dcb64-5e6b-42ec-b2ef-2fa4fd4f4047"/>
    <ds:schemaRef ds:uri="30ec295d-bd87-4027-a337-6226cce2d14e"/>
  </ds:schemaRefs>
</ds:datastoreItem>
</file>

<file path=docProps/app.xml><?xml version="1.0" encoding="utf-8"?>
<Properties xmlns="http://schemas.openxmlformats.org/officeDocument/2006/extended-properties" xmlns:vt="http://schemas.openxmlformats.org/officeDocument/2006/docPropsVTypes">
  <Template>Office Theme</Template>
  <TotalTime>5364</TotalTime>
  <Words>2199</Words>
  <Application>Microsoft Office PowerPoint</Application>
  <PresentationFormat>On-screen Show (4:3)</PresentationFormat>
  <Paragraphs>260</Paragraphs>
  <Slides>31</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Aptos Display</vt:lpstr>
      <vt:lpstr>Arial</vt:lpstr>
      <vt:lpstr>Montserrat</vt:lpstr>
      <vt:lpstr>Office Theme</vt:lpstr>
      <vt:lpstr>Yorkshire Cancer Community</vt:lpstr>
      <vt:lpstr>Yorkshire Cancer Community</vt:lpstr>
      <vt:lpstr>What is the  Cancer Alliance?</vt:lpstr>
      <vt:lpstr>West Yorkshire &amp; Harrogate</vt:lpstr>
      <vt:lpstr>West Yorkshire &amp; Harrogate</vt:lpstr>
      <vt:lpstr>PowerPoint Presentation</vt:lpstr>
      <vt:lpstr>What is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cancer an everyday conversation</vt:lpstr>
      <vt:lpstr>Making cancer an everyday conversation</vt:lpstr>
      <vt:lpstr>Making cancer an everyday conversation</vt:lpstr>
      <vt:lpstr>Making cancer an everyday conversation</vt:lpstr>
      <vt:lpstr>Awareness of unusual  and persistent changes</vt:lpstr>
      <vt:lpstr>Awareness of unusual  and persistent changes</vt:lpstr>
      <vt:lpstr>Awareness of unusual  and persistent changes</vt:lpstr>
      <vt:lpstr>Reduce risk with a healthy  active lifestyle</vt:lpstr>
      <vt:lpstr>Reduce risk with a healthy  active lifestyle</vt:lpstr>
      <vt:lpstr>Reduce risk with a healthy  active lifestyle</vt:lpstr>
      <vt:lpstr>Take action NOW against cancer</vt:lpstr>
      <vt:lpstr>Take action NOW against cancer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Yorkshire Cancer Community</dc:title>
  <dc:creator>Nikita Oakley</dc:creator>
  <cp:lastModifiedBy>Clare Lockwood</cp:lastModifiedBy>
  <cp:revision>4</cp:revision>
  <dcterms:created xsi:type="dcterms:W3CDTF">2025-11-14T15:13:04Z</dcterms:created>
  <dcterms:modified xsi:type="dcterms:W3CDTF">2026-02-18T13:19:38Z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0x010100AF5FBC1BCB3FD048AF52E18F7E2D6010</vt:lpwstr>
  </property>
  <property fmtid="{D5CDD505-2E9C-101B-9397-08002B2CF9AE}" pid="3" name="MediaServiceImageTags">
    <vt:lpwstr/>
  </property>
</Properties>
</file>